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lvl1pPr>
    <a:lvl2pPr marL="0" marR="0" indent="0" algn="l"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lvl2pPr>
    <a:lvl3pPr marL="0" marR="0" indent="0" algn="l"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lvl3pPr>
    <a:lvl4pPr marL="0" marR="0" indent="0" algn="l"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lvl4pPr>
    <a:lvl5pPr marL="0" marR="0" indent="0" algn="l"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lvl5pPr>
    <a:lvl6pPr marL="0" marR="0" indent="0" algn="l"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lvl6pPr>
    <a:lvl7pPr marL="0" marR="0" indent="0" algn="l"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lvl7pPr>
    <a:lvl8pPr marL="0" marR="0" indent="0" algn="l"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lvl8pPr>
    <a:lvl9pPr marL="0" marR="0" indent="0" algn="l"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BDB"/>
          </a:solidFill>
        </a:fill>
      </a:tcStyle>
    </a:wholeTbl>
    <a:band2H>
      <a:tcTxStyle b="def" i="def"/>
      <a:tcStyle>
        <a:tcBdr/>
        <a:fill>
          <a:solidFill>
            <a:srgbClr val="EEEEEE"/>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EE7"/>
          </a:solidFill>
        </a:fill>
      </a:tcStyle>
    </a:wholeTbl>
    <a:band2H>
      <a:tcTxStyle b="def" i="def"/>
      <a:tcStyle>
        <a:tcBdr/>
        <a:fill>
          <a:solidFill>
            <a:srgbClr val="E6F7F3"/>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09" name="Shape 109"/>
          <p:cNvSpPr/>
          <p:nvPr>
            <p:ph type="sldImg"/>
          </p:nvPr>
        </p:nvSpPr>
        <p:spPr>
          <a:xfrm>
            <a:off x="1143000" y="685800"/>
            <a:ext cx="4572000" cy="3429000"/>
          </a:xfrm>
          <a:prstGeom prst="rect">
            <a:avLst/>
          </a:prstGeom>
        </p:spPr>
        <p:txBody>
          <a:bodyPr/>
          <a:lstStyle/>
          <a:p>
            <a:pPr/>
          </a:p>
        </p:txBody>
      </p:sp>
      <p:sp>
        <p:nvSpPr>
          <p:cNvPr id="110" name="Shape 1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6999"/>
      </a:lnSpc>
      <a:defRPr sz="2200">
        <a:latin typeface="+mj-lt"/>
        <a:ea typeface="+mj-ea"/>
        <a:cs typeface="+mj-cs"/>
        <a:sym typeface="Raleway Regular"/>
      </a:defRPr>
    </a:lvl1pPr>
    <a:lvl2pPr indent="228600" defTabSz="457200" latinLnBrk="0">
      <a:lnSpc>
        <a:spcPct val="116999"/>
      </a:lnSpc>
      <a:defRPr sz="2200">
        <a:latin typeface="+mj-lt"/>
        <a:ea typeface="+mj-ea"/>
        <a:cs typeface="+mj-cs"/>
        <a:sym typeface="Raleway Regular"/>
      </a:defRPr>
    </a:lvl2pPr>
    <a:lvl3pPr indent="457200" defTabSz="457200" latinLnBrk="0">
      <a:lnSpc>
        <a:spcPct val="116999"/>
      </a:lnSpc>
      <a:defRPr sz="2200">
        <a:latin typeface="+mj-lt"/>
        <a:ea typeface="+mj-ea"/>
        <a:cs typeface="+mj-cs"/>
        <a:sym typeface="Raleway Regular"/>
      </a:defRPr>
    </a:lvl3pPr>
    <a:lvl4pPr indent="685800" defTabSz="457200" latinLnBrk="0">
      <a:lnSpc>
        <a:spcPct val="116999"/>
      </a:lnSpc>
      <a:defRPr sz="2200">
        <a:latin typeface="+mj-lt"/>
        <a:ea typeface="+mj-ea"/>
        <a:cs typeface="+mj-cs"/>
        <a:sym typeface="Raleway Regular"/>
      </a:defRPr>
    </a:lvl4pPr>
    <a:lvl5pPr indent="914400" defTabSz="457200" latinLnBrk="0">
      <a:lnSpc>
        <a:spcPct val="116999"/>
      </a:lnSpc>
      <a:defRPr sz="2200">
        <a:latin typeface="+mj-lt"/>
        <a:ea typeface="+mj-ea"/>
        <a:cs typeface="+mj-cs"/>
        <a:sym typeface="Raleway Regular"/>
      </a:defRPr>
    </a:lvl5pPr>
    <a:lvl6pPr indent="1143000" defTabSz="457200" latinLnBrk="0">
      <a:lnSpc>
        <a:spcPct val="116999"/>
      </a:lnSpc>
      <a:defRPr sz="2200">
        <a:latin typeface="+mj-lt"/>
        <a:ea typeface="+mj-ea"/>
        <a:cs typeface="+mj-cs"/>
        <a:sym typeface="Raleway Regular"/>
      </a:defRPr>
    </a:lvl6pPr>
    <a:lvl7pPr indent="1371600" defTabSz="457200" latinLnBrk="0">
      <a:lnSpc>
        <a:spcPct val="116999"/>
      </a:lnSpc>
      <a:defRPr sz="2200">
        <a:latin typeface="+mj-lt"/>
        <a:ea typeface="+mj-ea"/>
        <a:cs typeface="+mj-cs"/>
        <a:sym typeface="Raleway Regular"/>
      </a:defRPr>
    </a:lvl7pPr>
    <a:lvl8pPr indent="1600200" defTabSz="457200" latinLnBrk="0">
      <a:lnSpc>
        <a:spcPct val="116999"/>
      </a:lnSpc>
      <a:defRPr sz="2200">
        <a:latin typeface="+mj-lt"/>
        <a:ea typeface="+mj-ea"/>
        <a:cs typeface="+mj-cs"/>
        <a:sym typeface="Raleway Regular"/>
      </a:defRPr>
    </a:lvl8pPr>
    <a:lvl9pPr indent="1828800" defTabSz="457200" latinLnBrk="0">
      <a:lnSpc>
        <a:spcPct val="116999"/>
      </a:lnSpc>
      <a:defRPr sz="2200">
        <a:latin typeface="+mj-lt"/>
        <a:ea typeface="+mj-ea"/>
        <a:cs typeface="+mj-cs"/>
        <a:sym typeface="Raleway Regular"/>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3048000" y="2244725"/>
            <a:ext cx="18288000" cy="4775200"/>
          </a:xfrm>
          <a:prstGeom prst="rect">
            <a:avLst/>
          </a:prstGeom>
        </p:spPr>
        <p:txBody>
          <a:bodyPr anchor="b"/>
          <a:lstStyle>
            <a:lvl1pPr>
              <a:defRPr sz="6000"/>
            </a:lvl1pPr>
          </a:lstStyle>
          <a:p>
            <a:pPr/>
            <a:r>
              <a:t>Title Text</a:t>
            </a:r>
          </a:p>
        </p:txBody>
      </p:sp>
      <p:sp>
        <p:nvSpPr>
          <p:cNvPr id="12" name="Body Level One…"/>
          <p:cNvSpPr txBox="1"/>
          <p:nvPr>
            <p:ph type="body" sz="quarter" idx="1"/>
          </p:nvPr>
        </p:nvSpPr>
        <p:spPr>
          <a:xfrm>
            <a:off x="3048000" y="7204075"/>
            <a:ext cx="18288000" cy="3311525"/>
          </a:xfrm>
          <a:prstGeom prst="rect">
            <a:avLst/>
          </a:prstGeom>
        </p:spPr>
        <p:txBody>
          <a:bodyPr/>
          <a:lstStyle>
            <a:lvl1pPr marL="0" indent="0" algn="ctr">
              <a:buSzTx/>
              <a:buNone/>
              <a:defRPr sz="2400"/>
            </a:lvl1pPr>
            <a:lvl2pPr marL="0" indent="0" algn="ctr">
              <a:buSzTx/>
              <a:buNone/>
              <a:defRPr sz="2400"/>
            </a:lvl2pPr>
            <a:lvl3pPr marL="0" indent="0" algn="ctr">
              <a:buSzTx/>
              <a:buNone/>
              <a:defRPr sz="2400"/>
            </a:lvl3pPr>
            <a:lvl4pPr marL="0" indent="0" algn="ctr">
              <a:buSzTx/>
              <a:buNone/>
              <a:defRPr sz="2400"/>
            </a:lvl4pPr>
            <a:lvl5pPr marL="0" indent="0" algn="ctr">
              <a:buSz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11972410" y="13081000"/>
            <a:ext cx="424892" cy="469900"/>
          </a:xfrm>
          <a:prstGeom prst="rect">
            <a:avLst/>
          </a:prstGeom>
        </p:spPr>
        <p:txBody>
          <a:bodyPr/>
          <a:lstStyle>
            <a:lvl1pPr>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92" name="Title Text"/>
          <p:cNvSpPr txBox="1"/>
          <p:nvPr>
            <p:ph type="title"/>
          </p:nvPr>
        </p:nvSpPr>
        <p:spPr>
          <a:prstGeom prst="rect">
            <a:avLst/>
          </a:prstGeom>
        </p:spPr>
        <p:txBody>
          <a:bodyPr/>
          <a:lstStyle/>
          <a:p>
            <a:pPr/>
            <a:r>
              <a:t>Title Text</a:t>
            </a:r>
          </a:p>
        </p:txBody>
      </p:sp>
      <p:sp>
        <p:nvSpPr>
          <p:cNvPr id="9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01" name="Title Text"/>
          <p:cNvSpPr txBox="1"/>
          <p:nvPr>
            <p:ph type="title"/>
          </p:nvPr>
        </p:nvSpPr>
        <p:spPr>
          <a:prstGeom prst="rect">
            <a:avLst/>
          </a:prstGeom>
        </p:spPr>
        <p:txBody>
          <a:bodyPr/>
          <a:lstStyle/>
          <a:p>
            <a:pPr/>
            <a:r>
              <a:t>Title Text</a:t>
            </a:r>
          </a:p>
        </p:txBody>
      </p:sp>
      <p:sp>
        <p:nvSpPr>
          <p:cNvPr id="10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1663700" y="3419475"/>
            <a:ext cx="21031200" cy="5705475"/>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1663700" y="9178925"/>
            <a:ext cx="21031200" cy="3000375"/>
          </a:xfrm>
          <a:prstGeom prst="rect">
            <a:avLst/>
          </a:prstGeom>
        </p:spPr>
        <p:txBody>
          <a:bodyPr/>
          <a:lstStyle>
            <a:lvl1pPr marL="0" indent="0">
              <a:buSzTx/>
              <a:buNone/>
              <a:defRPr sz="2400"/>
            </a:lvl1pPr>
            <a:lvl2pPr marL="0" indent="0">
              <a:buSzTx/>
              <a:buNone/>
              <a:defRPr sz="2400"/>
            </a:lvl2pPr>
            <a:lvl3pPr marL="0" indent="0">
              <a:buSzTx/>
              <a:buNone/>
              <a:defRPr sz="2400"/>
            </a:lvl3pPr>
            <a:lvl4pPr marL="0" indent="0">
              <a:buSzTx/>
              <a:buNone/>
              <a:defRPr sz="2400"/>
            </a:lvl4pPr>
            <a:lvl5pPr marL="0" indent="0">
              <a:buSz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xfrm>
            <a:off x="11972410" y="13081000"/>
            <a:ext cx="424892" cy="469900"/>
          </a:xfrm>
          <a:prstGeom prst="rect">
            <a:avLst/>
          </a:prstGeom>
        </p:spPr>
        <p:txBody>
          <a:bodyPr/>
          <a:lstStyle>
            <a:lvl1pPr>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1689100" y="3149600"/>
            <a:ext cx="10426700" cy="92964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xfrm>
            <a:off x="11972410" y="13081000"/>
            <a:ext cx="424892" cy="469900"/>
          </a:xfrm>
          <a:prstGeom prst="rect">
            <a:avLst/>
          </a:prstGeom>
        </p:spPr>
        <p:txBody>
          <a:bodyPr/>
          <a:lstStyle>
            <a:lvl1pPr>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1679575" y="730250"/>
            <a:ext cx="21031200" cy="2651125"/>
          </a:xfrm>
          <a:prstGeom prst="rect">
            <a:avLst/>
          </a:prstGeom>
        </p:spPr>
        <p:txBody>
          <a:bodyPr/>
          <a:lstStyle/>
          <a:p>
            <a:pPr/>
            <a:r>
              <a:t>Title Text</a:t>
            </a:r>
          </a:p>
        </p:txBody>
      </p:sp>
      <p:sp>
        <p:nvSpPr>
          <p:cNvPr id="48" name="Body Level One…"/>
          <p:cNvSpPr txBox="1"/>
          <p:nvPr>
            <p:ph type="body" sz="quarter" idx="1"/>
          </p:nvPr>
        </p:nvSpPr>
        <p:spPr>
          <a:xfrm>
            <a:off x="1679575" y="3362325"/>
            <a:ext cx="10315575" cy="1647825"/>
          </a:xfrm>
          <a:prstGeom prst="rect">
            <a:avLst/>
          </a:prstGeom>
        </p:spPr>
        <p:txBody>
          <a:bodyPr anchor="b"/>
          <a:lstStyle>
            <a:lvl1pPr marL="0" indent="0">
              <a:buSzTx/>
              <a:buNone/>
              <a:defRPr sz="2400">
                <a:latin typeface="Raleway Bold"/>
                <a:ea typeface="Raleway Bold"/>
                <a:cs typeface="Raleway Bold"/>
                <a:sym typeface="Raleway Bold"/>
              </a:defRPr>
            </a:lvl1pPr>
            <a:lvl2pPr marL="0" indent="0">
              <a:buSzTx/>
              <a:buNone/>
              <a:defRPr sz="2400">
                <a:latin typeface="Raleway Bold"/>
                <a:ea typeface="Raleway Bold"/>
                <a:cs typeface="Raleway Bold"/>
                <a:sym typeface="Raleway Bold"/>
              </a:defRPr>
            </a:lvl2pPr>
            <a:lvl3pPr marL="0" indent="0">
              <a:buSzTx/>
              <a:buNone/>
              <a:defRPr sz="2400">
                <a:latin typeface="Raleway Bold"/>
                <a:ea typeface="Raleway Bold"/>
                <a:cs typeface="Raleway Bold"/>
                <a:sym typeface="Raleway Bold"/>
              </a:defRPr>
            </a:lvl3pPr>
            <a:lvl4pPr marL="0" indent="0">
              <a:buSzTx/>
              <a:buNone/>
              <a:defRPr sz="2400">
                <a:latin typeface="Raleway Bold"/>
                <a:ea typeface="Raleway Bold"/>
                <a:cs typeface="Raleway Bold"/>
                <a:sym typeface="Raleway Bold"/>
              </a:defRPr>
            </a:lvl4pPr>
            <a:lvl5pPr marL="0" indent="0">
              <a:buSzTx/>
              <a:buNone/>
              <a:defRPr sz="2400">
                <a:latin typeface="Raleway Bold"/>
                <a:ea typeface="Raleway Bold"/>
                <a:cs typeface="Raleway Bold"/>
                <a:sym typeface="Raleway Bold"/>
              </a:defRPr>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12344400" y="3362325"/>
            <a:ext cx="10366375" cy="1647825"/>
          </a:xfrm>
          <a:prstGeom prst="rect">
            <a:avLst/>
          </a:prstGeom>
        </p:spPr>
        <p:txBody>
          <a:bodyPr anchor="b"/>
          <a:lstStyle/>
          <a:p>
            <a:pPr/>
          </a:p>
        </p:txBody>
      </p:sp>
      <p:sp>
        <p:nvSpPr>
          <p:cNvPr id="50" name="Slide Number"/>
          <p:cNvSpPr txBox="1"/>
          <p:nvPr>
            <p:ph type="sldNum" sz="quarter" idx="2"/>
          </p:nvPr>
        </p:nvSpPr>
        <p:spPr>
          <a:xfrm>
            <a:off x="11972410" y="13081000"/>
            <a:ext cx="424892" cy="469900"/>
          </a:xfrm>
          <a:prstGeom prst="rect">
            <a:avLst/>
          </a:prstGeom>
        </p:spPr>
        <p:txBody>
          <a:bodyPr/>
          <a:lstStyle>
            <a:lvl1pPr>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xfrm>
            <a:off x="11972410" y="13081000"/>
            <a:ext cx="424892" cy="469900"/>
          </a:xfrm>
          <a:prstGeom prst="rect">
            <a:avLst/>
          </a:prstGeom>
        </p:spPr>
        <p:txBody>
          <a:bodyPr/>
          <a:lstStyle>
            <a:lvl1pPr>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xfrm>
            <a:off x="11972410" y="13081000"/>
            <a:ext cx="424892" cy="469900"/>
          </a:xfrm>
          <a:prstGeom prst="rect">
            <a:avLst/>
          </a:prstGeom>
        </p:spPr>
        <p:txBody>
          <a:bodyPr/>
          <a:lstStyle>
            <a:lvl1pPr>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1679575" y="914400"/>
            <a:ext cx="7864475" cy="32004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10366375" y="1974850"/>
            <a:ext cx="12344400" cy="9747250"/>
          </a:xfrm>
          <a:prstGeom prst="rect">
            <a:avLst/>
          </a:prstGeom>
        </p:spPr>
        <p:txBody>
          <a:bodyPr/>
          <a:lstStyle>
            <a:lvl1pPr>
              <a:defRPr sz="3200"/>
            </a:lvl1pPr>
            <a:lvl2pPr marL="1360714" indent="-725713">
              <a:defRPr sz="3200"/>
            </a:lvl2pPr>
            <a:lvl3pPr marL="2116664" indent="-846664">
              <a:defRPr sz="3200"/>
            </a:lvl3pPr>
            <a:lvl4pPr marL="2921000" indent="-1016000">
              <a:defRPr sz="3200"/>
            </a:lvl4pPr>
            <a:lvl5pPr marL="3556000" indent="-101600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1679575" y="4114800"/>
            <a:ext cx="7864475" cy="7623175"/>
          </a:xfrm>
          <a:prstGeom prst="rect">
            <a:avLst/>
          </a:prstGeom>
        </p:spPr>
        <p:txBody>
          <a:bodyPr/>
          <a:lstStyle/>
          <a:p>
            <a:pPr/>
          </a:p>
        </p:txBody>
      </p:sp>
      <p:sp>
        <p:nvSpPr>
          <p:cNvPr id="75" name="Slide Number"/>
          <p:cNvSpPr txBox="1"/>
          <p:nvPr>
            <p:ph type="sldNum" sz="quarter" idx="2"/>
          </p:nvPr>
        </p:nvSpPr>
        <p:spPr>
          <a:xfrm>
            <a:off x="11972410" y="13081000"/>
            <a:ext cx="424892" cy="469900"/>
          </a:xfrm>
          <a:prstGeom prst="rect">
            <a:avLst/>
          </a:prstGeom>
        </p:spPr>
        <p:txBody>
          <a:bodyPr/>
          <a:lstStyle>
            <a:lvl1pPr>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1679575" y="914400"/>
            <a:ext cx="7864475" cy="32004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10366375" y="1974850"/>
            <a:ext cx="12344400" cy="9747250"/>
          </a:xfrm>
          <a:prstGeom prst="rect">
            <a:avLst/>
          </a:prstGeom>
        </p:spPr>
        <p:txBody>
          <a:bodyPr lIns="91439" tIns="45719" rIns="91439" bIns="45719" anchor="t">
            <a:noAutofit/>
          </a:bodyPr>
          <a:lstStyle/>
          <a:p>
            <a:pPr/>
          </a:p>
        </p:txBody>
      </p:sp>
      <p:sp>
        <p:nvSpPr>
          <p:cNvPr id="84" name="Body Level One…"/>
          <p:cNvSpPr txBox="1"/>
          <p:nvPr>
            <p:ph type="body" sz="quarter" idx="1"/>
          </p:nvPr>
        </p:nvSpPr>
        <p:spPr>
          <a:xfrm>
            <a:off x="1679575" y="4114800"/>
            <a:ext cx="7864475" cy="7623175"/>
          </a:xfrm>
          <a:prstGeom prst="rect">
            <a:avLst/>
          </a:prstGeom>
        </p:spPr>
        <p:txBody>
          <a:bodyPr/>
          <a:lstStyle>
            <a:lvl1pPr marL="0" indent="0">
              <a:buSzTx/>
              <a:buNone/>
              <a:defRPr sz="1600"/>
            </a:lvl1pPr>
            <a:lvl2pPr marL="0" indent="0">
              <a:buSzTx/>
              <a:buNone/>
              <a:defRPr sz="1600"/>
            </a:lvl2pPr>
            <a:lvl3pPr marL="0" indent="0">
              <a:buSzTx/>
              <a:buNone/>
              <a:defRPr sz="1600"/>
            </a:lvl3pPr>
            <a:lvl4pPr marL="0" indent="0">
              <a:buSzTx/>
              <a:buNone/>
              <a:defRPr sz="1600"/>
            </a:lvl4pPr>
            <a:lvl5pPr marL="0" indent="0">
              <a:buSz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xfrm>
            <a:off x="11972410" y="13081000"/>
            <a:ext cx="424892" cy="469900"/>
          </a:xfrm>
          <a:prstGeom prst="rect">
            <a:avLst/>
          </a:prstGeom>
        </p:spPr>
        <p:txBody>
          <a:bodyPr/>
          <a:lstStyle>
            <a:lvl1pPr>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3224647" y="12801600"/>
            <a:ext cx="761366" cy="850900"/>
          </a:xfrm>
          <a:prstGeom prst="rect">
            <a:avLst/>
          </a:prstGeom>
          <a:ln w="12700">
            <a:miter lim="400000"/>
          </a:ln>
        </p:spPr>
        <p:txBody>
          <a:bodyPr wrap="none" lIns="50800" tIns="50800" rIns="50800" bIns="50800">
            <a:spAutoFit/>
          </a:bodyPr>
          <a:lstStyle>
            <a:lvl1pPr algn="ctr">
              <a:defRPr sz="5000">
                <a:latin typeface="Raleway Light"/>
                <a:ea typeface="Raleway Light"/>
                <a:cs typeface="Raleway Light"/>
                <a:sym typeface="Raleway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Raleway Medium"/>
          <a:ea typeface="Raleway Medium"/>
          <a:cs typeface="Raleway Medium"/>
          <a:sym typeface="Raleway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Raleway Medium"/>
          <a:ea typeface="Raleway Medium"/>
          <a:cs typeface="Raleway Medium"/>
          <a:sym typeface="Raleway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Raleway Medium"/>
          <a:ea typeface="Raleway Medium"/>
          <a:cs typeface="Raleway Medium"/>
          <a:sym typeface="Raleway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Raleway Medium"/>
          <a:ea typeface="Raleway Medium"/>
          <a:cs typeface="Raleway Medium"/>
          <a:sym typeface="Raleway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Raleway Medium"/>
          <a:ea typeface="Raleway Medium"/>
          <a:cs typeface="Raleway Medium"/>
          <a:sym typeface="Raleway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Raleway Medium"/>
          <a:ea typeface="Raleway Medium"/>
          <a:cs typeface="Raleway Medium"/>
          <a:sym typeface="Raleway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Raleway Medium"/>
          <a:ea typeface="Raleway Medium"/>
          <a:cs typeface="Raleway Medium"/>
          <a:sym typeface="Raleway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Raleway Medium"/>
          <a:ea typeface="Raleway Medium"/>
          <a:cs typeface="Raleway Medium"/>
          <a:sym typeface="Raleway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Raleway Medium"/>
          <a:ea typeface="Raleway Medium"/>
          <a:cs typeface="Raleway Medium"/>
          <a:sym typeface="Raleway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j-lt"/>
          <a:ea typeface="+mj-ea"/>
          <a:cs typeface="+mj-cs"/>
          <a:sym typeface="Raleway Regular"/>
        </a:defRPr>
      </a:lvl1pPr>
      <a:lvl2pPr marL="127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j-lt"/>
          <a:ea typeface="+mj-ea"/>
          <a:cs typeface="+mj-cs"/>
          <a:sym typeface="Raleway Regular"/>
        </a:defRPr>
      </a:lvl2pPr>
      <a:lvl3pPr marL="190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j-lt"/>
          <a:ea typeface="+mj-ea"/>
          <a:cs typeface="+mj-cs"/>
          <a:sym typeface="Raleway Regular"/>
        </a:defRPr>
      </a:lvl3pPr>
      <a:lvl4pPr marL="254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j-lt"/>
          <a:ea typeface="+mj-ea"/>
          <a:cs typeface="+mj-cs"/>
          <a:sym typeface="Raleway Regular"/>
        </a:defRPr>
      </a:lvl4pPr>
      <a:lvl5pPr marL="317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j-lt"/>
          <a:ea typeface="+mj-ea"/>
          <a:cs typeface="+mj-cs"/>
          <a:sym typeface="Raleway Regular"/>
        </a:defRPr>
      </a:lvl5pPr>
      <a:lvl6pPr marL="2895600" marR="0" indent="-609600" algn="l" defTabSz="825500" rtl="0" latinLnBrk="0">
        <a:lnSpc>
          <a:spcPct val="100000"/>
        </a:lnSpc>
        <a:spcBef>
          <a:spcPts val="5900"/>
        </a:spcBef>
        <a:spcAft>
          <a:spcPts val="0"/>
        </a:spcAft>
        <a:buClrTx/>
        <a:buSzPct val="100000"/>
        <a:buFontTx/>
        <a:buChar char="•"/>
        <a:tabLst/>
        <a:defRPr b="0" baseline="0" cap="none" i="0" spc="0" strike="noStrike" sz="4800" u="none">
          <a:solidFill>
            <a:srgbClr val="000000"/>
          </a:solidFill>
          <a:uFillTx/>
          <a:latin typeface="+mj-lt"/>
          <a:ea typeface="+mj-ea"/>
          <a:cs typeface="+mj-cs"/>
          <a:sym typeface="Raleway Regular"/>
        </a:defRPr>
      </a:lvl6pPr>
      <a:lvl7pPr marL="3352800" marR="0" indent="-609600" algn="l" defTabSz="825500" rtl="0" latinLnBrk="0">
        <a:lnSpc>
          <a:spcPct val="100000"/>
        </a:lnSpc>
        <a:spcBef>
          <a:spcPts val="5900"/>
        </a:spcBef>
        <a:spcAft>
          <a:spcPts val="0"/>
        </a:spcAft>
        <a:buClrTx/>
        <a:buSzPct val="100000"/>
        <a:buFontTx/>
        <a:buChar char="•"/>
        <a:tabLst/>
        <a:defRPr b="0" baseline="0" cap="none" i="0" spc="0" strike="noStrike" sz="4800" u="none">
          <a:solidFill>
            <a:srgbClr val="000000"/>
          </a:solidFill>
          <a:uFillTx/>
          <a:latin typeface="+mj-lt"/>
          <a:ea typeface="+mj-ea"/>
          <a:cs typeface="+mj-cs"/>
          <a:sym typeface="Raleway Regular"/>
        </a:defRPr>
      </a:lvl7pPr>
      <a:lvl8pPr marL="3810000" marR="0" indent="-609600" algn="l" defTabSz="825500" rtl="0" latinLnBrk="0">
        <a:lnSpc>
          <a:spcPct val="100000"/>
        </a:lnSpc>
        <a:spcBef>
          <a:spcPts val="5900"/>
        </a:spcBef>
        <a:spcAft>
          <a:spcPts val="0"/>
        </a:spcAft>
        <a:buClrTx/>
        <a:buSzPct val="100000"/>
        <a:buFontTx/>
        <a:buChar char="•"/>
        <a:tabLst/>
        <a:defRPr b="0" baseline="0" cap="none" i="0" spc="0" strike="noStrike" sz="4800" u="none">
          <a:solidFill>
            <a:srgbClr val="000000"/>
          </a:solidFill>
          <a:uFillTx/>
          <a:latin typeface="+mj-lt"/>
          <a:ea typeface="+mj-ea"/>
          <a:cs typeface="+mj-cs"/>
          <a:sym typeface="Raleway Regular"/>
        </a:defRPr>
      </a:lvl8pPr>
      <a:lvl9pPr marL="4267200" marR="0" indent="-609600" algn="l" defTabSz="825500" rtl="0" latinLnBrk="0">
        <a:lnSpc>
          <a:spcPct val="100000"/>
        </a:lnSpc>
        <a:spcBef>
          <a:spcPts val="5900"/>
        </a:spcBef>
        <a:spcAft>
          <a:spcPts val="0"/>
        </a:spcAft>
        <a:buClrTx/>
        <a:buSzPct val="100000"/>
        <a:buFontTx/>
        <a:buChar char="•"/>
        <a:tabLst/>
        <a:defRPr b="0" baseline="0" cap="none" i="0" spc="0" strike="noStrike" sz="4800" u="none">
          <a:solidFill>
            <a:srgbClr val="000000"/>
          </a:solidFill>
          <a:uFillTx/>
          <a:latin typeface="+mj-lt"/>
          <a:ea typeface="+mj-ea"/>
          <a:cs typeface="+mj-cs"/>
          <a:sym typeface="Raleway Regular"/>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5000" u="none">
          <a:solidFill>
            <a:schemeClr val="tx1"/>
          </a:solidFill>
          <a:uFillTx/>
          <a:latin typeface="+mn-lt"/>
          <a:ea typeface="+mn-ea"/>
          <a:cs typeface="+mn-cs"/>
          <a:sym typeface="Raleway Light"/>
        </a:defRPr>
      </a:lvl1pPr>
      <a:lvl2pPr marL="0" marR="0" indent="0" algn="ctr" defTabSz="825500" rtl="0" latinLnBrk="0">
        <a:lnSpc>
          <a:spcPct val="100000"/>
        </a:lnSpc>
        <a:spcBef>
          <a:spcPts val="0"/>
        </a:spcBef>
        <a:spcAft>
          <a:spcPts val="0"/>
        </a:spcAft>
        <a:buClrTx/>
        <a:buSzTx/>
        <a:buFontTx/>
        <a:buNone/>
        <a:tabLst/>
        <a:defRPr b="0" baseline="0" cap="none" i="0" spc="0" strike="noStrike" sz="5000" u="none">
          <a:solidFill>
            <a:schemeClr val="tx1"/>
          </a:solidFill>
          <a:uFillTx/>
          <a:latin typeface="+mn-lt"/>
          <a:ea typeface="+mn-ea"/>
          <a:cs typeface="+mn-cs"/>
          <a:sym typeface="Raleway Light"/>
        </a:defRPr>
      </a:lvl2pPr>
      <a:lvl3pPr marL="0" marR="0" indent="0" algn="ctr" defTabSz="825500" rtl="0" latinLnBrk="0">
        <a:lnSpc>
          <a:spcPct val="100000"/>
        </a:lnSpc>
        <a:spcBef>
          <a:spcPts val="0"/>
        </a:spcBef>
        <a:spcAft>
          <a:spcPts val="0"/>
        </a:spcAft>
        <a:buClrTx/>
        <a:buSzTx/>
        <a:buFontTx/>
        <a:buNone/>
        <a:tabLst/>
        <a:defRPr b="0" baseline="0" cap="none" i="0" spc="0" strike="noStrike" sz="5000" u="none">
          <a:solidFill>
            <a:schemeClr val="tx1"/>
          </a:solidFill>
          <a:uFillTx/>
          <a:latin typeface="+mn-lt"/>
          <a:ea typeface="+mn-ea"/>
          <a:cs typeface="+mn-cs"/>
          <a:sym typeface="Raleway Light"/>
        </a:defRPr>
      </a:lvl3pPr>
      <a:lvl4pPr marL="0" marR="0" indent="0" algn="ctr" defTabSz="825500" rtl="0" latinLnBrk="0">
        <a:lnSpc>
          <a:spcPct val="100000"/>
        </a:lnSpc>
        <a:spcBef>
          <a:spcPts val="0"/>
        </a:spcBef>
        <a:spcAft>
          <a:spcPts val="0"/>
        </a:spcAft>
        <a:buClrTx/>
        <a:buSzTx/>
        <a:buFontTx/>
        <a:buNone/>
        <a:tabLst/>
        <a:defRPr b="0" baseline="0" cap="none" i="0" spc="0" strike="noStrike" sz="5000" u="none">
          <a:solidFill>
            <a:schemeClr val="tx1"/>
          </a:solidFill>
          <a:uFillTx/>
          <a:latin typeface="+mn-lt"/>
          <a:ea typeface="+mn-ea"/>
          <a:cs typeface="+mn-cs"/>
          <a:sym typeface="Raleway Light"/>
        </a:defRPr>
      </a:lvl4pPr>
      <a:lvl5pPr marL="0" marR="0" indent="0" algn="ctr" defTabSz="825500" rtl="0" latinLnBrk="0">
        <a:lnSpc>
          <a:spcPct val="100000"/>
        </a:lnSpc>
        <a:spcBef>
          <a:spcPts val="0"/>
        </a:spcBef>
        <a:spcAft>
          <a:spcPts val="0"/>
        </a:spcAft>
        <a:buClrTx/>
        <a:buSzTx/>
        <a:buFontTx/>
        <a:buNone/>
        <a:tabLst/>
        <a:defRPr b="0" baseline="0" cap="none" i="0" spc="0" strike="noStrike" sz="5000" u="none">
          <a:solidFill>
            <a:schemeClr val="tx1"/>
          </a:solidFill>
          <a:uFillTx/>
          <a:latin typeface="+mn-lt"/>
          <a:ea typeface="+mn-ea"/>
          <a:cs typeface="+mn-cs"/>
          <a:sym typeface="Raleway Light"/>
        </a:defRPr>
      </a:lvl5pPr>
      <a:lvl6pPr marL="0" marR="0" indent="0" algn="ctr" defTabSz="825500" rtl="0" latinLnBrk="0">
        <a:lnSpc>
          <a:spcPct val="100000"/>
        </a:lnSpc>
        <a:spcBef>
          <a:spcPts val="0"/>
        </a:spcBef>
        <a:spcAft>
          <a:spcPts val="0"/>
        </a:spcAft>
        <a:buClrTx/>
        <a:buSzTx/>
        <a:buFontTx/>
        <a:buNone/>
        <a:tabLst/>
        <a:defRPr b="0" baseline="0" cap="none" i="0" spc="0" strike="noStrike" sz="5000" u="none">
          <a:solidFill>
            <a:schemeClr val="tx1"/>
          </a:solidFill>
          <a:uFillTx/>
          <a:latin typeface="+mn-lt"/>
          <a:ea typeface="+mn-ea"/>
          <a:cs typeface="+mn-cs"/>
          <a:sym typeface="Raleway Light"/>
        </a:defRPr>
      </a:lvl6pPr>
      <a:lvl7pPr marL="0" marR="0" indent="0" algn="ctr" defTabSz="825500" rtl="0" latinLnBrk="0">
        <a:lnSpc>
          <a:spcPct val="100000"/>
        </a:lnSpc>
        <a:spcBef>
          <a:spcPts val="0"/>
        </a:spcBef>
        <a:spcAft>
          <a:spcPts val="0"/>
        </a:spcAft>
        <a:buClrTx/>
        <a:buSzTx/>
        <a:buFontTx/>
        <a:buNone/>
        <a:tabLst/>
        <a:defRPr b="0" baseline="0" cap="none" i="0" spc="0" strike="noStrike" sz="5000" u="none">
          <a:solidFill>
            <a:schemeClr val="tx1"/>
          </a:solidFill>
          <a:uFillTx/>
          <a:latin typeface="+mn-lt"/>
          <a:ea typeface="+mn-ea"/>
          <a:cs typeface="+mn-cs"/>
          <a:sym typeface="Raleway Light"/>
        </a:defRPr>
      </a:lvl7pPr>
      <a:lvl8pPr marL="0" marR="0" indent="0" algn="ctr" defTabSz="825500" rtl="0" latinLnBrk="0">
        <a:lnSpc>
          <a:spcPct val="100000"/>
        </a:lnSpc>
        <a:spcBef>
          <a:spcPts val="0"/>
        </a:spcBef>
        <a:spcAft>
          <a:spcPts val="0"/>
        </a:spcAft>
        <a:buClrTx/>
        <a:buSzTx/>
        <a:buFontTx/>
        <a:buNone/>
        <a:tabLst/>
        <a:defRPr b="0" baseline="0" cap="none" i="0" spc="0" strike="noStrike" sz="5000" u="none">
          <a:solidFill>
            <a:schemeClr val="tx1"/>
          </a:solidFill>
          <a:uFillTx/>
          <a:latin typeface="+mn-lt"/>
          <a:ea typeface="+mn-ea"/>
          <a:cs typeface="+mn-cs"/>
          <a:sym typeface="Raleway Light"/>
        </a:defRPr>
      </a:lvl8pPr>
      <a:lvl9pPr marL="0" marR="0" indent="0" algn="ctr" defTabSz="825500" rtl="0" latinLnBrk="0">
        <a:lnSpc>
          <a:spcPct val="100000"/>
        </a:lnSpc>
        <a:spcBef>
          <a:spcPts val="0"/>
        </a:spcBef>
        <a:spcAft>
          <a:spcPts val="0"/>
        </a:spcAft>
        <a:buClrTx/>
        <a:buSzTx/>
        <a:buFontTx/>
        <a:buNone/>
        <a:tabLst/>
        <a:defRPr b="0" baseline="0" cap="none" i="0" spc="0" strike="noStrike" sz="5000" u="none">
          <a:solidFill>
            <a:schemeClr val="tx1"/>
          </a:solidFill>
          <a:uFillTx/>
          <a:latin typeface="+mn-lt"/>
          <a:ea typeface="+mn-ea"/>
          <a:cs typeface="+mn-cs"/>
          <a:sym typeface="Raleway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jpeg"/><Relationship Id="rId3"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3.tif"/><Relationship Id="rId7" Type="http://schemas.openxmlformats.org/officeDocument/2006/relationships/image" Target="../media/image6.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7.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1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hyperlink" Target="http://www.codebtech.com" TargetMode="External"/><Relationship Id="rId4" Type="http://schemas.openxmlformats.org/officeDocument/2006/relationships/hyperlink" Target="https://www.linkedin.com/company/codebase-technologies-cbt" TargetMode="External"/><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3.png"/><Relationship Id="rId9" Type="http://schemas.openxmlformats.org/officeDocument/2006/relationships/image" Target="../media/image15.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jpe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2.jpeg"/><Relationship Id="rId8" Type="http://schemas.openxmlformats.org/officeDocument/2006/relationships/image" Target="../media/image3.jpeg"/><Relationship Id="rId9" Type="http://schemas.openxmlformats.org/officeDocument/2006/relationships/image" Target="../media/image4.jpeg"/><Relationship Id="rId10" Type="http://schemas.openxmlformats.org/officeDocument/2006/relationships/image" Target="../media/image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7.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1.tif"/><Relationship Id="rId6" Type="http://schemas.openxmlformats.org/officeDocument/2006/relationships/image" Target="../media/image2.tif"/><Relationship Id="rId7" Type="http://schemas.openxmlformats.org/officeDocument/2006/relationships/image" Target="../media/image3.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2" name="Picture 1" descr="Picture 1"/>
          <p:cNvPicPr>
            <a:picLocks noChangeAspect="1"/>
          </p:cNvPicPr>
          <p:nvPr/>
        </p:nvPicPr>
        <p:blipFill>
          <a:blip r:embed="rId2">
            <a:extLst/>
          </a:blip>
          <a:srcRect l="0" t="46" r="0" b="43"/>
          <a:stretch>
            <a:fillRect/>
          </a:stretch>
        </p:blipFill>
        <p:spPr>
          <a:xfrm>
            <a:off x="-22225" y="-12702"/>
            <a:ext cx="24428450" cy="13741405"/>
          </a:xfrm>
          <a:prstGeom prst="rect">
            <a:avLst/>
          </a:prstGeom>
          <a:ln w="12700">
            <a:miter lim="400000"/>
          </a:ln>
        </p:spPr>
      </p:pic>
      <p:grpSp>
        <p:nvGrpSpPr>
          <p:cNvPr id="225" name="Group 4"/>
          <p:cNvGrpSpPr/>
          <p:nvPr/>
        </p:nvGrpSpPr>
        <p:grpSpPr>
          <a:xfrm>
            <a:off x="22923494" y="4297356"/>
            <a:ext cx="2411430" cy="5119703"/>
            <a:chOff x="0" y="-1"/>
            <a:chExt cx="2411428" cy="5119702"/>
          </a:xfrm>
        </p:grpSpPr>
        <p:sp>
          <p:nvSpPr>
            <p:cNvPr id="113" name="Oval 5"/>
            <p:cNvSpPr/>
            <p:nvPr/>
          </p:nvSpPr>
          <p:spPr>
            <a:xfrm>
              <a:off x="-1" y="-2"/>
              <a:ext cx="96889" cy="96831"/>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14" name="Oval 6"/>
            <p:cNvSpPr/>
            <p:nvPr/>
          </p:nvSpPr>
          <p:spPr>
            <a:xfrm>
              <a:off x="385756" y="-2"/>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15" name="Oval 7"/>
            <p:cNvSpPr/>
            <p:nvPr/>
          </p:nvSpPr>
          <p:spPr>
            <a:xfrm>
              <a:off x="771512" y="-2"/>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16" name="Oval 8"/>
            <p:cNvSpPr/>
            <p:nvPr/>
          </p:nvSpPr>
          <p:spPr>
            <a:xfrm>
              <a:off x="1157267" y="-2"/>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17" name="Oval 9"/>
            <p:cNvSpPr/>
            <p:nvPr/>
          </p:nvSpPr>
          <p:spPr>
            <a:xfrm>
              <a:off x="1543027" y="-2"/>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18" name="Oval 10"/>
            <p:cNvSpPr/>
            <p:nvPr/>
          </p:nvSpPr>
          <p:spPr>
            <a:xfrm>
              <a:off x="1928783" y="-2"/>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19" name="Oval 11"/>
            <p:cNvSpPr/>
            <p:nvPr/>
          </p:nvSpPr>
          <p:spPr>
            <a:xfrm>
              <a:off x="2314539" y="-2"/>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20" name="Oval 12"/>
            <p:cNvSpPr/>
            <p:nvPr/>
          </p:nvSpPr>
          <p:spPr>
            <a:xfrm>
              <a:off x="-1" y="334858"/>
              <a:ext cx="96889" cy="96831"/>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21" name="Oval 13"/>
            <p:cNvSpPr/>
            <p:nvPr/>
          </p:nvSpPr>
          <p:spPr>
            <a:xfrm>
              <a:off x="385756" y="334858"/>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22" name="Oval 14"/>
            <p:cNvSpPr/>
            <p:nvPr/>
          </p:nvSpPr>
          <p:spPr>
            <a:xfrm>
              <a:off x="771512" y="334858"/>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23" name="Oval 15"/>
            <p:cNvSpPr/>
            <p:nvPr/>
          </p:nvSpPr>
          <p:spPr>
            <a:xfrm>
              <a:off x="1157267" y="334858"/>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24" name="Oval 16"/>
            <p:cNvSpPr/>
            <p:nvPr/>
          </p:nvSpPr>
          <p:spPr>
            <a:xfrm>
              <a:off x="1543027" y="334858"/>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25" name="Oval 17"/>
            <p:cNvSpPr/>
            <p:nvPr/>
          </p:nvSpPr>
          <p:spPr>
            <a:xfrm>
              <a:off x="1928783" y="334858"/>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26" name="Oval 18"/>
            <p:cNvSpPr/>
            <p:nvPr/>
          </p:nvSpPr>
          <p:spPr>
            <a:xfrm>
              <a:off x="2314539" y="334858"/>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27" name="Oval 19"/>
            <p:cNvSpPr/>
            <p:nvPr/>
          </p:nvSpPr>
          <p:spPr>
            <a:xfrm>
              <a:off x="-1" y="669717"/>
              <a:ext cx="96889" cy="96831"/>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28" name="Oval 20"/>
            <p:cNvSpPr/>
            <p:nvPr/>
          </p:nvSpPr>
          <p:spPr>
            <a:xfrm>
              <a:off x="385756" y="669717"/>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29" name="Oval 21"/>
            <p:cNvSpPr/>
            <p:nvPr/>
          </p:nvSpPr>
          <p:spPr>
            <a:xfrm>
              <a:off x="771512" y="669717"/>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30" name="Oval 22"/>
            <p:cNvSpPr/>
            <p:nvPr/>
          </p:nvSpPr>
          <p:spPr>
            <a:xfrm>
              <a:off x="1157267" y="669717"/>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31" name="Oval 23"/>
            <p:cNvSpPr/>
            <p:nvPr/>
          </p:nvSpPr>
          <p:spPr>
            <a:xfrm>
              <a:off x="1543027" y="669717"/>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32" name="Oval 24"/>
            <p:cNvSpPr/>
            <p:nvPr/>
          </p:nvSpPr>
          <p:spPr>
            <a:xfrm>
              <a:off x="1928783" y="669717"/>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33" name="Oval 25"/>
            <p:cNvSpPr/>
            <p:nvPr/>
          </p:nvSpPr>
          <p:spPr>
            <a:xfrm>
              <a:off x="2314539" y="669717"/>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34" name="Oval 26"/>
            <p:cNvSpPr/>
            <p:nvPr/>
          </p:nvSpPr>
          <p:spPr>
            <a:xfrm>
              <a:off x="-1" y="1004574"/>
              <a:ext cx="96889" cy="96833"/>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35" name="Oval 27"/>
            <p:cNvSpPr/>
            <p:nvPr/>
          </p:nvSpPr>
          <p:spPr>
            <a:xfrm>
              <a:off x="385756" y="1004574"/>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36" name="Oval 28"/>
            <p:cNvSpPr/>
            <p:nvPr/>
          </p:nvSpPr>
          <p:spPr>
            <a:xfrm>
              <a:off x="771512" y="1004574"/>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37" name="Oval 29"/>
            <p:cNvSpPr/>
            <p:nvPr/>
          </p:nvSpPr>
          <p:spPr>
            <a:xfrm>
              <a:off x="1157267" y="1004574"/>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38" name="Oval 30"/>
            <p:cNvSpPr/>
            <p:nvPr/>
          </p:nvSpPr>
          <p:spPr>
            <a:xfrm>
              <a:off x="1543027" y="1004574"/>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39" name="Oval 31"/>
            <p:cNvSpPr/>
            <p:nvPr/>
          </p:nvSpPr>
          <p:spPr>
            <a:xfrm>
              <a:off x="1928783" y="1004574"/>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40" name="Oval 32"/>
            <p:cNvSpPr/>
            <p:nvPr/>
          </p:nvSpPr>
          <p:spPr>
            <a:xfrm>
              <a:off x="2314539" y="1004574"/>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41" name="Oval 33"/>
            <p:cNvSpPr/>
            <p:nvPr/>
          </p:nvSpPr>
          <p:spPr>
            <a:xfrm>
              <a:off x="-1" y="1339432"/>
              <a:ext cx="96889" cy="96833"/>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42" name="Oval 34"/>
            <p:cNvSpPr/>
            <p:nvPr/>
          </p:nvSpPr>
          <p:spPr>
            <a:xfrm>
              <a:off x="385756" y="1339432"/>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43" name="Oval 35"/>
            <p:cNvSpPr/>
            <p:nvPr/>
          </p:nvSpPr>
          <p:spPr>
            <a:xfrm>
              <a:off x="771512" y="1339432"/>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44" name="Oval 36"/>
            <p:cNvSpPr/>
            <p:nvPr/>
          </p:nvSpPr>
          <p:spPr>
            <a:xfrm>
              <a:off x="1157267" y="1339432"/>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45" name="Oval 37"/>
            <p:cNvSpPr/>
            <p:nvPr/>
          </p:nvSpPr>
          <p:spPr>
            <a:xfrm>
              <a:off x="1543027" y="1339432"/>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46" name="Oval 38"/>
            <p:cNvSpPr/>
            <p:nvPr/>
          </p:nvSpPr>
          <p:spPr>
            <a:xfrm>
              <a:off x="1928783" y="1339432"/>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47" name="Oval 39"/>
            <p:cNvSpPr/>
            <p:nvPr/>
          </p:nvSpPr>
          <p:spPr>
            <a:xfrm>
              <a:off x="2314539" y="1339432"/>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48" name="Oval 40"/>
            <p:cNvSpPr/>
            <p:nvPr/>
          </p:nvSpPr>
          <p:spPr>
            <a:xfrm>
              <a:off x="-1" y="1674290"/>
              <a:ext cx="96889" cy="96831"/>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49" name="Oval 41"/>
            <p:cNvSpPr/>
            <p:nvPr/>
          </p:nvSpPr>
          <p:spPr>
            <a:xfrm>
              <a:off x="385756" y="1674290"/>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50" name="Oval 42"/>
            <p:cNvSpPr/>
            <p:nvPr/>
          </p:nvSpPr>
          <p:spPr>
            <a:xfrm>
              <a:off x="771512" y="1674290"/>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51" name="Oval 43"/>
            <p:cNvSpPr/>
            <p:nvPr/>
          </p:nvSpPr>
          <p:spPr>
            <a:xfrm>
              <a:off x="1157267" y="1674290"/>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52" name="Oval 44"/>
            <p:cNvSpPr/>
            <p:nvPr/>
          </p:nvSpPr>
          <p:spPr>
            <a:xfrm>
              <a:off x="1543027" y="1674290"/>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53" name="Oval 45"/>
            <p:cNvSpPr/>
            <p:nvPr/>
          </p:nvSpPr>
          <p:spPr>
            <a:xfrm>
              <a:off x="1928783" y="1674290"/>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54" name="Oval 46"/>
            <p:cNvSpPr/>
            <p:nvPr/>
          </p:nvSpPr>
          <p:spPr>
            <a:xfrm>
              <a:off x="2314539" y="1674290"/>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55" name="Oval 47"/>
            <p:cNvSpPr/>
            <p:nvPr/>
          </p:nvSpPr>
          <p:spPr>
            <a:xfrm>
              <a:off x="-1" y="2009148"/>
              <a:ext cx="96889" cy="96831"/>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56" name="Oval 48"/>
            <p:cNvSpPr/>
            <p:nvPr/>
          </p:nvSpPr>
          <p:spPr>
            <a:xfrm>
              <a:off x="385756" y="2009148"/>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57" name="Oval 49"/>
            <p:cNvSpPr/>
            <p:nvPr/>
          </p:nvSpPr>
          <p:spPr>
            <a:xfrm>
              <a:off x="771512" y="2009148"/>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58" name="Oval 50"/>
            <p:cNvSpPr/>
            <p:nvPr/>
          </p:nvSpPr>
          <p:spPr>
            <a:xfrm>
              <a:off x="1157267" y="2009148"/>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59" name="Oval 51"/>
            <p:cNvSpPr/>
            <p:nvPr/>
          </p:nvSpPr>
          <p:spPr>
            <a:xfrm>
              <a:off x="1543027" y="2009148"/>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60" name="Oval 52"/>
            <p:cNvSpPr/>
            <p:nvPr/>
          </p:nvSpPr>
          <p:spPr>
            <a:xfrm>
              <a:off x="1928783" y="2009148"/>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61" name="Oval 53"/>
            <p:cNvSpPr/>
            <p:nvPr/>
          </p:nvSpPr>
          <p:spPr>
            <a:xfrm>
              <a:off x="2314539" y="2009148"/>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62" name="Oval 54"/>
            <p:cNvSpPr/>
            <p:nvPr/>
          </p:nvSpPr>
          <p:spPr>
            <a:xfrm>
              <a:off x="-1" y="2344005"/>
              <a:ext cx="96889" cy="96831"/>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63" name="Oval 55"/>
            <p:cNvSpPr/>
            <p:nvPr/>
          </p:nvSpPr>
          <p:spPr>
            <a:xfrm>
              <a:off x="385756" y="2344005"/>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64" name="Oval 56"/>
            <p:cNvSpPr/>
            <p:nvPr/>
          </p:nvSpPr>
          <p:spPr>
            <a:xfrm>
              <a:off x="771512" y="2344005"/>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65" name="Oval 57"/>
            <p:cNvSpPr/>
            <p:nvPr/>
          </p:nvSpPr>
          <p:spPr>
            <a:xfrm>
              <a:off x="1157267" y="2344005"/>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66" name="Oval 58"/>
            <p:cNvSpPr/>
            <p:nvPr/>
          </p:nvSpPr>
          <p:spPr>
            <a:xfrm>
              <a:off x="1543027" y="2344005"/>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67" name="Oval 59"/>
            <p:cNvSpPr/>
            <p:nvPr/>
          </p:nvSpPr>
          <p:spPr>
            <a:xfrm>
              <a:off x="1928783" y="2344005"/>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68" name="Oval 60"/>
            <p:cNvSpPr/>
            <p:nvPr/>
          </p:nvSpPr>
          <p:spPr>
            <a:xfrm>
              <a:off x="2314539" y="2344005"/>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69" name="Oval 61"/>
            <p:cNvSpPr/>
            <p:nvPr/>
          </p:nvSpPr>
          <p:spPr>
            <a:xfrm>
              <a:off x="-1" y="2678865"/>
              <a:ext cx="96889" cy="96831"/>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70" name="Oval 62"/>
            <p:cNvSpPr/>
            <p:nvPr/>
          </p:nvSpPr>
          <p:spPr>
            <a:xfrm>
              <a:off x="385756" y="2678865"/>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71" name="Oval 63"/>
            <p:cNvSpPr/>
            <p:nvPr/>
          </p:nvSpPr>
          <p:spPr>
            <a:xfrm>
              <a:off x="771512" y="2678865"/>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72" name="Oval 64"/>
            <p:cNvSpPr/>
            <p:nvPr/>
          </p:nvSpPr>
          <p:spPr>
            <a:xfrm>
              <a:off x="1157267" y="2678865"/>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73" name="Oval 65"/>
            <p:cNvSpPr/>
            <p:nvPr/>
          </p:nvSpPr>
          <p:spPr>
            <a:xfrm>
              <a:off x="1543027" y="2678865"/>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74" name="Oval 66"/>
            <p:cNvSpPr/>
            <p:nvPr/>
          </p:nvSpPr>
          <p:spPr>
            <a:xfrm>
              <a:off x="1928783" y="2678865"/>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75" name="Oval 67"/>
            <p:cNvSpPr/>
            <p:nvPr/>
          </p:nvSpPr>
          <p:spPr>
            <a:xfrm>
              <a:off x="2314539" y="2678865"/>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76" name="Oval 68"/>
            <p:cNvSpPr/>
            <p:nvPr/>
          </p:nvSpPr>
          <p:spPr>
            <a:xfrm>
              <a:off x="-1" y="3013722"/>
              <a:ext cx="96889" cy="96833"/>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77" name="Oval 69"/>
            <p:cNvSpPr/>
            <p:nvPr/>
          </p:nvSpPr>
          <p:spPr>
            <a:xfrm>
              <a:off x="385756" y="3013722"/>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78" name="Oval 70"/>
            <p:cNvSpPr/>
            <p:nvPr/>
          </p:nvSpPr>
          <p:spPr>
            <a:xfrm>
              <a:off x="771512" y="3013722"/>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79" name="Oval 71"/>
            <p:cNvSpPr/>
            <p:nvPr/>
          </p:nvSpPr>
          <p:spPr>
            <a:xfrm>
              <a:off x="1157267" y="3013722"/>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80" name="Oval 72"/>
            <p:cNvSpPr/>
            <p:nvPr/>
          </p:nvSpPr>
          <p:spPr>
            <a:xfrm>
              <a:off x="1543027" y="3013722"/>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81" name="Oval 73"/>
            <p:cNvSpPr/>
            <p:nvPr/>
          </p:nvSpPr>
          <p:spPr>
            <a:xfrm>
              <a:off x="1928783" y="3013722"/>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82" name="Oval 74"/>
            <p:cNvSpPr/>
            <p:nvPr/>
          </p:nvSpPr>
          <p:spPr>
            <a:xfrm>
              <a:off x="2314539" y="3013722"/>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83" name="Oval 75"/>
            <p:cNvSpPr/>
            <p:nvPr/>
          </p:nvSpPr>
          <p:spPr>
            <a:xfrm>
              <a:off x="-1" y="3348580"/>
              <a:ext cx="96889" cy="96833"/>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84" name="Oval 76"/>
            <p:cNvSpPr/>
            <p:nvPr/>
          </p:nvSpPr>
          <p:spPr>
            <a:xfrm>
              <a:off x="385756" y="3348580"/>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85" name="Oval 77"/>
            <p:cNvSpPr/>
            <p:nvPr/>
          </p:nvSpPr>
          <p:spPr>
            <a:xfrm>
              <a:off x="771512" y="3348580"/>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86" name="Oval 78"/>
            <p:cNvSpPr/>
            <p:nvPr/>
          </p:nvSpPr>
          <p:spPr>
            <a:xfrm>
              <a:off x="1157267" y="3348580"/>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87" name="Oval 79"/>
            <p:cNvSpPr/>
            <p:nvPr/>
          </p:nvSpPr>
          <p:spPr>
            <a:xfrm>
              <a:off x="1543027" y="3348580"/>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88" name="Oval 80"/>
            <p:cNvSpPr/>
            <p:nvPr/>
          </p:nvSpPr>
          <p:spPr>
            <a:xfrm>
              <a:off x="1928783" y="3348580"/>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89" name="Oval 81"/>
            <p:cNvSpPr/>
            <p:nvPr/>
          </p:nvSpPr>
          <p:spPr>
            <a:xfrm>
              <a:off x="2314539" y="3348580"/>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90" name="Oval 82"/>
            <p:cNvSpPr/>
            <p:nvPr/>
          </p:nvSpPr>
          <p:spPr>
            <a:xfrm>
              <a:off x="-1" y="3683438"/>
              <a:ext cx="96889" cy="96831"/>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91" name="Oval 83"/>
            <p:cNvSpPr/>
            <p:nvPr/>
          </p:nvSpPr>
          <p:spPr>
            <a:xfrm>
              <a:off x="385756" y="3683438"/>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92" name="Oval 84"/>
            <p:cNvSpPr/>
            <p:nvPr/>
          </p:nvSpPr>
          <p:spPr>
            <a:xfrm>
              <a:off x="771512" y="3683438"/>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93" name="Oval 85"/>
            <p:cNvSpPr/>
            <p:nvPr/>
          </p:nvSpPr>
          <p:spPr>
            <a:xfrm>
              <a:off x="1157267" y="3683438"/>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94" name="Oval 86"/>
            <p:cNvSpPr/>
            <p:nvPr/>
          </p:nvSpPr>
          <p:spPr>
            <a:xfrm>
              <a:off x="1543027" y="3683438"/>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95" name="Oval 87"/>
            <p:cNvSpPr/>
            <p:nvPr/>
          </p:nvSpPr>
          <p:spPr>
            <a:xfrm>
              <a:off x="1928783" y="3683438"/>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96" name="Oval 88"/>
            <p:cNvSpPr/>
            <p:nvPr/>
          </p:nvSpPr>
          <p:spPr>
            <a:xfrm>
              <a:off x="2314539" y="3683438"/>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97" name="Oval 89"/>
            <p:cNvSpPr/>
            <p:nvPr/>
          </p:nvSpPr>
          <p:spPr>
            <a:xfrm>
              <a:off x="-1" y="4018296"/>
              <a:ext cx="96889" cy="96831"/>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98" name="Oval 90"/>
            <p:cNvSpPr/>
            <p:nvPr/>
          </p:nvSpPr>
          <p:spPr>
            <a:xfrm>
              <a:off x="385756" y="4018296"/>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199" name="Oval 91"/>
            <p:cNvSpPr/>
            <p:nvPr/>
          </p:nvSpPr>
          <p:spPr>
            <a:xfrm>
              <a:off x="771512" y="4018296"/>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00" name="Oval 92"/>
            <p:cNvSpPr/>
            <p:nvPr/>
          </p:nvSpPr>
          <p:spPr>
            <a:xfrm>
              <a:off x="1157267" y="4018296"/>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01" name="Oval 93"/>
            <p:cNvSpPr/>
            <p:nvPr/>
          </p:nvSpPr>
          <p:spPr>
            <a:xfrm>
              <a:off x="1543027" y="4018296"/>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02" name="Oval 94"/>
            <p:cNvSpPr/>
            <p:nvPr/>
          </p:nvSpPr>
          <p:spPr>
            <a:xfrm>
              <a:off x="1928783" y="4018296"/>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03" name="Oval 95"/>
            <p:cNvSpPr/>
            <p:nvPr/>
          </p:nvSpPr>
          <p:spPr>
            <a:xfrm>
              <a:off x="2314539" y="4018296"/>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04" name="Oval 96"/>
            <p:cNvSpPr/>
            <p:nvPr/>
          </p:nvSpPr>
          <p:spPr>
            <a:xfrm>
              <a:off x="-1" y="4353153"/>
              <a:ext cx="96889" cy="96833"/>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05" name="Oval 97"/>
            <p:cNvSpPr/>
            <p:nvPr/>
          </p:nvSpPr>
          <p:spPr>
            <a:xfrm>
              <a:off x="385756" y="4353153"/>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06" name="Oval 98"/>
            <p:cNvSpPr/>
            <p:nvPr/>
          </p:nvSpPr>
          <p:spPr>
            <a:xfrm>
              <a:off x="771512" y="4353153"/>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07" name="Oval 99"/>
            <p:cNvSpPr/>
            <p:nvPr/>
          </p:nvSpPr>
          <p:spPr>
            <a:xfrm>
              <a:off x="1157267" y="4353153"/>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08" name="Oval 100"/>
            <p:cNvSpPr/>
            <p:nvPr/>
          </p:nvSpPr>
          <p:spPr>
            <a:xfrm>
              <a:off x="1543027" y="4353153"/>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09" name="Oval 101"/>
            <p:cNvSpPr/>
            <p:nvPr/>
          </p:nvSpPr>
          <p:spPr>
            <a:xfrm>
              <a:off x="1928783" y="4353153"/>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10" name="Oval 102"/>
            <p:cNvSpPr/>
            <p:nvPr/>
          </p:nvSpPr>
          <p:spPr>
            <a:xfrm>
              <a:off x="2314539" y="4353153"/>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11" name="Oval 103"/>
            <p:cNvSpPr/>
            <p:nvPr/>
          </p:nvSpPr>
          <p:spPr>
            <a:xfrm>
              <a:off x="-1" y="4688012"/>
              <a:ext cx="96889" cy="96833"/>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12" name="Oval 104"/>
            <p:cNvSpPr/>
            <p:nvPr/>
          </p:nvSpPr>
          <p:spPr>
            <a:xfrm>
              <a:off x="385756" y="4688012"/>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13" name="Oval 105"/>
            <p:cNvSpPr/>
            <p:nvPr/>
          </p:nvSpPr>
          <p:spPr>
            <a:xfrm>
              <a:off x="771512" y="4688012"/>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14" name="Oval 106"/>
            <p:cNvSpPr/>
            <p:nvPr/>
          </p:nvSpPr>
          <p:spPr>
            <a:xfrm>
              <a:off x="1157267" y="4688012"/>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15" name="Oval 107"/>
            <p:cNvSpPr/>
            <p:nvPr/>
          </p:nvSpPr>
          <p:spPr>
            <a:xfrm>
              <a:off x="1543027" y="4688012"/>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16" name="Oval 108"/>
            <p:cNvSpPr/>
            <p:nvPr/>
          </p:nvSpPr>
          <p:spPr>
            <a:xfrm>
              <a:off x="1928783" y="4688012"/>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17" name="Oval 109"/>
            <p:cNvSpPr/>
            <p:nvPr/>
          </p:nvSpPr>
          <p:spPr>
            <a:xfrm>
              <a:off x="2314539" y="4688012"/>
              <a:ext cx="96889"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18" name="Oval 110"/>
            <p:cNvSpPr/>
            <p:nvPr/>
          </p:nvSpPr>
          <p:spPr>
            <a:xfrm>
              <a:off x="-1" y="5022870"/>
              <a:ext cx="96889" cy="96831"/>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19" name="Oval 111"/>
            <p:cNvSpPr/>
            <p:nvPr/>
          </p:nvSpPr>
          <p:spPr>
            <a:xfrm>
              <a:off x="385756" y="5022870"/>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20" name="Oval 112"/>
            <p:cNvSpPr/>
            <p:nvPr/>
          </p:nvSpPr>
          <p:spPr>
            <a:xfrm>
              <a:off x="771512" y="5022870"/>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21" name="Oval 113"/>
            <p:cNvSpPr/>
            <p:nvPr/>
          </p:nvSpPr>
          <p:spPr>
            <a:xfrm>
              <a:off x="1157267" y="5022870"/>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22" name="Oval 114"/>
            <p:cNvSpPr/>
            <p:nvPr/>
          </p:nvSpPr>
          <p:spPr>
            <a:xfrm>
              <a:off x="1543027" y="5022870"/>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23" name="Oval 115"/>
            <p:cNvSpPr/>
            <p:nvPr/>
          </p:nvSpPr>
          <p:spPr>
            <a:xfrm>
              <a:off x="1928783" y="5022870"/>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24" name="Oval 116"/>
            <p:cNvSpPr/>
            <p:nvPr/>
          </p:nvSpPr>
          <p:spPr>
            <a:xfrm>
              <a:off x="2314539" y="5022870"/>
              <a:ext cx="96889"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grpSp>
      <p:grpSp>
        <p:nvGrpSpPr>
          <p:cNvPr id="338" name="Group 117"/>
          <p:cNvGrpSpPr/>
          <p:nvPr/>
        </p:nvGrpSpPr>
        <p:grpSpPr>
          <a:xfrm>
            <a:off x="-950919" y="4297356"/>
            <a:ext cx="2408252" cy="5119703"/>
            <a:chOff x="0" y="-1"/>
            <a:chExt cx="2408251" cy="5119702"/>
          </a:xfrm>
        </p:grpSpPr>
        <p:sp>
          <p:nvSpPr>
            <p:cNvPr id="226" name="Oval 118"/>
            <p:cNvSpPr/>
            <p:nvPr/>
          </p:nvSpPr>
          <p:spPr>
            <a:xfrm>
              <a:off x="-1" y="-2"/>
              <a:ext cx="96761" cy="96831"/>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27" name="Oval 119"/>
            <p:cNvSpPr/>
            <p:nvPr/>
          </p:nvSpPr>
          <p:spPr>
            <a:xfrm>
              <a:off x="385248" y="-2"/>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28" name="Oval 120"/>
            <p:cNvSpPr/>
            <p:nvPr/>
          </p:nvSpPr>
          <p:spPr>
            <a:xfrm>
              <a:off x="770496" y="-2"/>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29" name="Oval 121"/>
            <p:cNvSpPr/>
            <p:nvPr/>
          </p:nvSpPr>
          <p:spPr>
            <a:xfrm>
              <a:off x="1155745" y="-2"/>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30" name="Oval 122"/>
            <p:cNvSpPr/>
            <p:nvPr/>
          </p:nvSpPr>
          <p:spPr>
            <a:xfrm>
              <a:off x="1540994" y="-2"/>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31" name="Oval 123"/>
            <p:cNvSpPr/>
            <p:nvPr/>
          </p:nvSpPr>
          <p:spPr>
            <a:xfrm>
              <a:off x="1926242" y="-2"/>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32" name="Oval 124"/>
            <p:cNvSpPr/>
            <p:nvPr/>
          </p:nvSpPr>
          <p:spPr>
            <a:xfrm>
              <a:off x="2311490" y="-2"/>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33" name="Oval 125"/>
            <p:cNvSpPr/>
            <p:nvPr/>
          </p:nvSpPr>
          <p:spPr>
            <a:xfrm>
              <a:off x="-1" y="334858"/>
              <a:ext cx="96761" cy="96831"/>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34" name="Oval 126"/>
            <p:cNvSpPr/>
            <p:nvPr/>
          </p:nvSpPr>
          <p:spPr>
            <a:xfrm>
              <a:off x="385248" y="334858"/>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35" name="Oval 127"/>
            <p:cNvSpPr/>
            <p:nvPr/>
          </p:nvSpPr>
          <p:spPr>
            <a:xfrm>
              <a:off x="770496" y="334858"/>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36" name="Oval 128"/>
            <p:cNvSpPr/>
            <p:nvPr/>
          </p:nvSpPr>
          <p:spPr>
            <a:xfrm>
              <a:off x="1155745" y="334858"/>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37" name="Oval 129"/>
            <p:cNvSpPr/>
            <p:nvPr/>
          </p:nvSpPr>
          <p:spPr>
            <a:xfrm>
              <a:off x="1540994" y="334858"/>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38" name="Oval 130"/>
            <p:cNvSpPr/>
            <p:nvPr/>
          </p:nvSpPr>
          <p:spPr>
            <a:xfrm>
              <a:off x="1926242" y="334858"/>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39" name="Oval 131"/>
            <p:cNvSpPr/>
            <p:nvPr/>
          </p:nvSpPr>
          <p:spPr>
            <a:xfrm>
              <a:off x="2311490" y="334858"/>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40" name="Oval 132"/>
            <p:cNvSpPr/>
            <p:nvPr/>
          </p:nvSpPr>
          <p:spPr>
            <a:xfrm>
              <a:off x="-1" y="669717"/>
              <a:ext cx="96761" cy="96831"/>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41" name="Oval 133"/>
            <p:cNvSpPr/>
            <p:nvPr/>
          </p:nvSpPr>
          <p:spPr>
            <a:xfrm>
              <a:off x="385248" y="669717"/>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42" name="Oval 134"/>
            <p:cNvSpPr/>
            <p:nvPr/>
          </p:nvSpPr>
          <p:spPr>
            <a:xfrm>
              <a:off x="770496" y="669717"/>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43" name="Oval 135"/>
            <p:cNvSpPr/>
            <p:nvPr/>
          </p:nvSpPr>
          <p:spPr>
            <a:xfrm>
              <a:off x="1155745" y="669717"/>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44" name="Oval 136"/>
            <p:cNvSpPr/>
            <p:nvPr/>
          </p:nvSpPr>
          <p:spPr>
            <a:xfrm>
              <a:off x="1540994" y="669717"/>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45" name="Oval 137"/>
            <p:cNvSpPr/>
            <p:nvPr/>
          </p:nvSpPr>
          <p:spPr>
            <a:xfrm>
              <a:off x="1926242" y="669717"/>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46" name="Oval 138"/>
            <p:cNvSpPr/>
            <p:nvPr/>
          </p:nvSpPr>
          <p:spPr>
            <a:xfrm>
              <a:off x="2311490" y="669717"/>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47" name="Oval 139"/>
            <p:cNvSpPr/>
            <p:nvPr/>
          </p:nvSpPr>
          <p:spPr>
            <a:xfrm>
              <a:off x="-1" y="1004574"/>
              <a:ext cx="96761" cy="96833"/>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48" name="Oval 140"/>
            <p:cNvSpPr/>
            <p:nvPr/>
          </p:nvSpPr>
          <p:spPr>
            <a:xfrm>
              <a:off x="385248" y="1004574"/>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49" name="Oval 141"/>
            <p:cNvSpPr/>
            <p:nvPr/>
          </p:nvSpPr>
          <p:spPr>
            <a:xfrm>
              <a:off x="770496" y="1004574"/>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50" name="Oval 142"/>
            <p:cNvSpPr/>
            <p:nvPr/>
          </p:nvSpPr>
          <p:spPr>
            <a:xfrm>
              <a:off x="1155745" y="1004574"/>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51" name="Oval 143"/>
            <p:cNvSpPr/>
            <p:nvPr/>
          </p:nvSpPr>
          <p:spPr>
            <a:xfrm>
              <a:off x="1540994" y="1004574"/>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52" name="Oval 144"/>
            <p:cNvSpPr/>
            <p:nvPr/>
          </p:nvSpPr>
          <p:spPr>
            <a:xfrm>
              <a:off x="1926242" y="1004574"/>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53" name="Oval 145"/>
            <p:cNvSpPr/>
            <p:nvPr/>
          </p:nvSpPr>
          <p:spPr>
            <a:xfrm>
              <a:off x="2311490" y="1004574"/>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54" name="Oval 146"/>
            <p:cNvSpPr/>
            <p:nvPr/>
          </p:nvSpPr>
          <p:spPr>
            <a:xfrm>
              <a:off x="-1" y="1339432"/>
              <a:ext cx="96761" cy="96833"/>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55" name="Oval 147"/>
            <p:cNvSpPr/>
            <p:nvPr/>
          </p:nvSpPr>
          <p:spPr>
            <a:xfrm>
              <a:off x="385248" y="1339432"/>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56" name="Oval 148"/>
            <p:cNvSpPr/>
            <p:nvPr/>
          </p:nvSpPr>
          <p:spPr>
            <a:xfrm>
              <a:off x="770496" y="1339432"/>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57" name="Oval 149"/>
            <p:cNvSpPr/>
            <p:nvPr/>
          </p:nvSpPr>
          <p:spPr>
            <a:xfrm>
              <a:off x="1155745" y="1339432"/>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58" name="Oval 150"/>
            <p:cNvSpPr/>
            <p:nvPr/>
          </p:nvSpPr>
          <p:spPr>
            <a:xfrm>
              <a:off x="1540994" y="1339432"/>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59" name="Oval 151"/>
            <p:cNvSpPr/>
            <p:nvPr/>
          </p:nvSpPr>
          <p:spPr>
            <a:xfrm>
              <a:off x="1926242" y="1339432"/>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60" name="Oval 152"/>
            <p:cNvSpPr/>
            <p:nvPr/>
          </p:nvSpPr>
          <p:spPr>
            <a:xfrm>
              <a:off x="2311490" y="1339432"/>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61" name="Oval 153"/>
            <p:cNvSpPr/>
            <p:nvPr/>
          </p:nvSpPr>
          <p:spPr>
            <a:xfrm>
              <a:off x="-1" y="1674290"/>
              <a:ext cx="96761" cy="96831"/>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62" name="Oval 154"/>
            <p:cNvSpPr/>
            <p:nvPr/>
          </p:nvSpPr>
          <p:spPr>
            <a:xfrm>
              <a:off x="385248" y="1674290"/>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63" name="Oval 155"/>
            <p:cNvSpPr/>
            <p:nvPr/>
          </p:nvSpPr>
          <p:spPr>
            <a:xfrm>
              <a:off x="770496" y="1674290"/>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64" name="Oval 156"/>
            <p:cNvSpPr/>
            <p:nvPr/>
          </p:nvSpPr>
          <p:spPr>
            <a:xfrm>
              <a:off x="1155745" y="1674290"/>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65" name="Oval 157"/>
            <p:cNvSpPr/>
            <p:nvPr/>
          </p:nvSpPr>
          <p:spPr>
            <a:xfrm>
              <a:off x="1540994" y="1674290"/>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66" name="Oval 158"/>
            <p:cNvSpPr/>
            <p:nvPr/>
          </p:nvSpPr>
          <p:spPr>
            <a:xfrm>
              <a:off x="1926242" y="1674290"/>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67" name="Oval 159"/>
            <p:cNvSpPr/>
            <p:nvPr/>
          </p:nvSpPr>
          <p:spPr>
            <a:xfrm>
              <a:off x="2311490" y="1674290"/>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68" name="Oval 160"/>
            <p:cNvSpPr/>
            <p:nvPr/>
          </p:nvSpPr>
          <p:spPr>
            <a:xfrm>
              <a:off x="-1" y="2009148"/>
              <a:ext cx="96761" cy="96831"/>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69" name="Oval 161"/>
            <p:cNvSpPr/>
            <p:nvPr/>
          </p:nvSpPr>
          <p:spPr>
            <a:xfrm>
              <a:off x="385248" y="2009148"/>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70" name="Oval 162"/>
            <p:cNvSpPr/>
            <p:nvPr/>
          </p:nvSpPr>
          <p:spPr>
            <a:xfrm>
              <a:off x="770496" y="2009148"/>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71" name="Oval 163"/>
            <p:cNvSpPr/>
            <p:nvPr/>
          </p:nvSpPr>
          <p:spPr>
            <a:xfrm>
              <a:off x="1155745" y="2009148"/>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72" name="Oval 164"/>
            <p:cNvSpPr/>
            <p:nvPr/>
          </p:nvSpPr>
          <p:spPr>
            <a:xfrm>
              <a:off x="1540994" y="2009148"/>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73" name="Oval 165"/>
            <p:cNvSpPr/>
            <p:nvPr/>
          </p:nvSpPr>
          <p:spPr>
            <a:xfrm>
              <a:off x="1926242" y="2009148"/>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74" name="Oval 166"/>
            <p:cNvSpPr/>
            <p:nvPr/>
          </p:nvSpPr>
          <p:spPr>
            <a:xfrm>
              <a:off x="2311490" y="2009148"/>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75" name="Oval 167"/>
            <p:cNvSpPr/>
            <p:nvPr/>
          </p:nvSpPr>
          <p:spPr>
            <a:xfrm>
              <a:off x="-1" y="2344005"/>
              <a:ext cx="96761" cy="96831"/>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76" name="Oval 168"/>
            <p:cNvSpPr/>
            <p:nvPr/>
          </p:nvSpPr>
          <p:spPr>
            <a:xfrm>
              <a:off x="385248" y="2344005"/>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77" name="Oval 169"/>
            <p:cNvSpPr/>
            <p:nvPr/>
          </p:nvSpPr>
          <p:spPr>
            <a:xfrm>
              <a:off x="770496" y="2344005"/>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78" name="Oval 170"/>
            <p:cNvSpPr/>
            <p:nvPr/>
          </p:nvSpPr>
          <p:spPr>
            <a:xfrm>
              <a:off x="1155745" y="2344005"/>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79" name="Oval 171"/>
            <p:cNvSpPr/>
            <p:nvPr/>
          </p:nvSpPr>
          <p:spPr>
            <a:xfrm>
              <a:off x="1540994" y="2344005"/>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80" name="Oval 172"/>
            <p:cNvSpPr/>
            <p:nvPr/>
          </p:nvSpPr>
          <p:spPr>
            <a:xfrm>
              <a:off x="1926242" y="2344005"/>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81" name="Oval 173"/>
            <p:cNvSpPr/>
            <p:nvPr/>
          </p:nvSpPr>
          <p:spPr>
            <a:xfrm>
              <a:off x="2311490" y="2344005"/>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82" name="Oval 174"/>
            <p:cNvSpPr/>
            <p:nvPr/>
          </p:nvSpPr>
          <p:spPr>
            <a:xfrm>
              <a:off x="-1" y="2678865"/>
              <a:ext cx="96761" cy="96831"/>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83" name="Oval 175"/>
            <p:cNvSpPr/>
            <p:nvPr/>
          </p:nvSpPr>
          <p:spPr>
            <a:xfrm>
              <a:off x="385248" y="2678865"/>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84" name="Oval 176"/>
            <p:cNvSpPr/>
            <p:nvPr/>
          </p:nvSpPr>
          <p:spPr>
            <a:xfrm>
              <a:off x="770496" y="2678865"/>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85" name="Oval 177"/>
            <p:cNvSpPr/>
            <p:nvPr/>
          </p:nvSpPr>
          <p:spPr>
            <a:xfrm>
              <a:off x="1155745" y="2678865"/>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86" name="Oval 178"/>
            <p:cNvSpPr/>
            <p:nvPr/>
          </p:nvSpPr>
          <p:spPr>
            <a:xfrm>
              <a:off x="1540994" y="2678865"/>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87" name="Oval 179"/>
            <p:cNvSpPr/>
            <p:nvPr/>
          </p:nvSpPr>
          <p:spPr>
            <a:xfrm>
              <a:off x="1926242" y="2678865"/>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88" name="Oval 180"/>
            <p:cNvSpPr/>
            <p:nvPr/>
          </p:nvSpPr>
          <p:spPr>
            <a:xfrm>
              <a:off x="2311490" y="2678865"/>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89" name="Oval 181"/>
            <p:cNvSpPr/>
            <p:nvPr/>
          </p:nvSpPr>
          <p:spPr>
            <a:xfrm>
              <a:off x="-1" y="3013722"/>
              <a:ext cx="96761" cy="96833"/>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90" name="Oval 182"/>
            <p:cNvSpPr/>
            <p:nvPr/>
          </p:nvSpPr>
          <p:spPr>
            <a:xfrm>
              <a:off x="385248" y="3013722"/>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91" name="Oval 183"/>
            <p:cNvSpPr/>
            <p:nvPr/>
          </p:nvSpPr>
          <p:spPr>
            <a:xfrm>
              <a:off x="770496" y="3013722"/>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92" name="Oval 184"/>
            <p:cNvSpPr/>
            <p:nvPr/>
          </p:nvSpPr>
          <p:spPr>
            <a:xfrm>
              <a:off x="1155745" y="3013722"/>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93" name="Oval 185"/>
            <p:cNvSpPr/>
            <p:nvPr/>
          </p:nvSpPr>
          <p:spPr>
            <a:xfrm>
              <a:off x="1540994" y="3013722"/>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94" name="Oval 186"/>
            <p:cNvSpPr/>
            <p:nvPr/>
          </p:nvSpPr>
          <p:spPr>
            <a:xfrm>
              <a:off x="1926242" y="3013722"/>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95" name="Oval 187"/>
            <p:cNvSpPr/>
            <p:nvPr/>
          </p:nvSpPr>
          <p:spPr>
            <a:xfrm>
              <a:off x="2311490" y="3013722"/>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96" name="Oval 188"/>
            <p:cNvSpPr/>
            <p:nvPr/>
          </p:nvSpPr>
          <p:spPr>
            <a:xfrm>
              <a:off x="-1" y="3348580"/>
              <a:ext cx="96761" cy="96833"/>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97" name="Oval 189"/>
            <p:cNvSpPr/>
            <p:nvPr/>
          </p:nvSpPr>
          <p:spPr>
            <a:xfrm>
              <a:off x="385248" y="3348580"/>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98" name="Oval 190"/>
            <p:cNvSpPr/>
            <p:nvPr/>
          </p:nvSpPr>
          <p:spPr>
            <a:xfrm>
              <a:off x="770496" y="3348580"/>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299" name="Oval 191"/>
            <p:cNvSpPr/>
            <p:nvPr/>
          </p:nvSpPr>
          <p:spPr>
            <a:xfrm>
              <a:off x="1155745" y="3348580"/>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00" name="Oval 192"/>
            <p:cNvSpPr/>
            <p:nvPr/>
          </p:nvSpPr>
          <p:spPr>
            <a:xfrm>
              <a:off x="1540994" y="3348580"/>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01" name="Oval 193"/>
            <p:cNvSpPr/>
            <p:nvPr/>
          </p:nvSpPr>
          <p:spPr>
            <a:xfrm>
              <a:off x="1926242" y="3348580"/>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02" name="Oval 194"/>
            <p:cNvSpPr/>
            <p:nvPr/>
          </p:nvSpPr>
          <p:spPr>
            <a:xfrm>
              <a:off x="2311490" y="3348580"/>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03" name="Oval 195"/>
            <p:cNvSpPr/>
            <p:nvPr/>
          </p:nvSpPr>
          <p:spPr>
            <a:xfrm>
              <a:off x="-1" y="3683438"/>
              <a:ext cx="96761" cy="96831"/>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04" name="Oval 196"/>
            <p:cNvSpPr/>
            <p:nvPr/>
          </p:nvSpPr>
          <p:spPr>
            <a:xfrm>
              <a:off x="385248" y="3683438"/>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05" name="Oval 197"/>
            <p:cNvSpPr/>
            <p:nvPr/>
          </p:nvSpPr>
          <p:spPr>
            <a:xfrm>
              <a:off x="770496" y="3683438"/>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06" name="Oval 198"/>
            <p:cNvSpPr/>
            <p:nvPr/>
          </p:nvSpPr>
          <p:spPr>
            <a:xfrm>
              <a:off x="1155745" y="3683438"/>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07" name="Oval 199"/>
            <p:cNvSpPr/>
            <p:nvPr/>
          </p:nvSpPr>
          <p:spPr>
            <a:xfrm>
              <a:off x="1540994" y="3683438"/>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08" name="Oval 200"/>
            <p:cNvSpPr/>
            <p:nvPr/>
          </p:nvSpPr>
          <p:spPr>
            <a:xfrm>
              <a:off x="1926242" y="3683438"/>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09" name="Oval 201"/>
            <p:cNvSpPr/>
            <p:nvPr/>
          </p:nvSpPr>
          <p:spPr>
            <a:xfrm>
              <a:off x="2311490" y="3683438"/>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10" name="Oval 202"/>
            <p:cNvSpPr/>
            <p:nvPr/>
          </p:nvSpPr>
          <p:spPr>
            <a:xfrm>
              <a:off x="-1" y="4018296"/>
              <a:ext cx="96761" cy="96831"/>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11" name="Oval 203"/>
            <p:cNvSpPr/>
            <p:nvPr/>
          </p:nvSpPr>
          <p:spPr>
            <a:xfrm>
              <a:off x="385248" y="4018296"/>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12" name="Oval 204"/>
            <p:cNvSpPr/>
            <p:nvPr/>
          </p:nvSpPr>
          <p:spPr>
            <a:xfrm>
              <a:off x="770496" y="4018296"/>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13" name="Oval 205"/>
            <p:cNvSpPr/>
            <p:nvPr/>
          </p:nvSpPr>
          <p:spPr>
            <a:xfrm>
              <a:off x="1155745" y="4018296"/>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14" name="Oval 206"/>
            <p:cNvSpPr/>
            <p:nvPr/>
          </p:nvSpPr>
          <p:spPr>
            <a:xfrm>
              <a:off x="1540994" y="4018296"/>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15" name="Oval 207"/>
            <p:cNvSpPr/>
            <p:nvPr/>
          </p:nvSpPr>
          <p:spPr>
            <a:xfrm>
              <a:off x="1926242" y="4018296"/>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16" name="Oval 208"/>
            <p:cNvSpPr/>
            <p:nvPr/>
          </p:nvSpPr>
          <p:spPr>
            <a:xfrm>
              <a:off x="2311490" y="4018296"/>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17" name="Oval 209"/>
            <p:cNvSpPr/>
            <p:nvPr/>
          </p:nvSpPr>
          <p:spPr>
            <a:xfrm>
              <a:off x="-1" y="4353153"/>
              <a:ext cx="96761" cy="96833"/>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18" name="Oval 210"/>
            <p:cNvSpPr/>
            <p:nvPr/>
          </p:nvSpPr>
          <p:spPr>
            <a:xfrm>
              <a:off x="385248" y="4353153"/>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19" name="Oval 211"/>
            <p:cNvSpPr/>
            <p:nvPr/>
          </p:nvSpPr>
          <p:spPr>
            <a:xfrm>
              <a:off x="770496" y="4353153"/>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20" name="Oval 212"/>
            <p:cNvSpPr/>
            <p:nvPr/>
          </p:nvSpPr>
          <p:spPr>
            <a:xfrm>
              <a:off x="1155745" y="4353153"/>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21" name="Oval 213"/>
            <p:cNvSpPr/>
            <p:nvPr/>
          </p:nvSpPr>
          <p:spPr>
            <a:xfrm>
              <a:off x="1540994" y="4353153"/>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22" name="Oval 214"/>
            <p:cNvSpPr/>
            <p:nvPr/>
          </p:nvSpPr>
          <p:spPr>
            <a:xfrm>
              <a:off x="1926242" y="4353153"/>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23" name="Oval 215"/>
            <p:cNvSpPr/>
            <p:nvPr/>
          </p:nvSpPr>
          <p:spPr>
            <a:xfrm>
              <a:off x="2311490" y="4353153"/>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24" name="Oval 216"/>
            <p:cNvSpPr/>
            <p:nvPr/>
          </p:nvSpPr>
          <p:spPr>
            <a:xfrm>
              <a:off x="-1" y="4688012"/>
              <a:ext cx="96761" cy="96833"/>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25" name="Oval 217"/>
            <p:cNvSpPr/>
            <p:nvPr/>
          </p:nvSpPr>
          <p:spPr>
            <a:xfrm>
              <a:off x="385248" y="4688012"/>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26" name="Oval 218"/>
            <p:cNvSpPr/>
            <p:nvPr/>
          </p:nvSpPr>
          <p:spPr>
            <a:xfrm>
              <a:off x="770496" y="4688012"/>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27" name="Oval 219"/>
            <p:cNvSpPr/>
            <p:nvPr/>
          </p:nvSpPr>
          <p:spPr>
            <a:xfrm>
              <a:off x="1155745" y="4688012"/>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28" name="Oval 220"/>
            <p:cNvSpPr/>
            <p:nvPr/>
          </p:nvSpPr>
          <p:spPr>
            <a:xfrm>
              <a:off x="1540994" y="4688012"/>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29" name="Oval 221"/>
            <p:cNvSpPr/>
            <p:nvPr/>
          </p:nvSpPr>
          <p:spPr>
            <a:xfrm>
              <a:off x="1926242" y="4688012"/>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30" name="Oval 222"/>
            <p:cNvSpPr/>
            <p:nvPr/>
          </p:nvSpPr>
          <p:spPr>
            <a:xfrm>
              <a:off x="2311490" y="4688012"/>
              <a:ext cx="96761" cy="96833"/>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31" name="Oval 223"/>
            <p:cNvSpPr/>
            <p:nvPr/>
          </p:nvSpPr>
          <p:spPr>
            <a:xfrm>
              <a:off x="-1" y="5022870"/>
              <a:ext cx="96761" cy="96831"/>
            </a:xfrm>
            <a:prstGeom prst="ellipse">
              <a:avLst/>
            </a:prstGeom>
            <a:solidFill>
              <a:srgbClr val="FFFFFF">
                <a:alpha val="20392"/>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32" name="Oval 224"/>
            <p:cNvSpPr/>
            <p:nvPr/>
          </p:nvSpPr>
          <p:spPr>
            <a:xfrm>
              <a:off x="385248" y="5022870"/>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33" name="Oval 225"/>
            <p:cNvSpPr/>
            <p:nvPr/>
          </p:nvSpPr>
          <p:spPr>
            <a:xfrm>
              <a:off x="770496" y="5022870"/>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34" name="Oval 226"/>
            <p:cNvSpPr/>
            <p:nvPr/>
          </p:nvSpPr>
          <p:spPr>
            <a:xfrm>
              <a:off x="1155745" y="5022870"/>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35" name="Oval 227"/>
            <p:cNvSpPr/>
            <p:nvPr/>
          </p:nvSpPr>
          <p:spPr>
            <a:xfrm>
              <a:off x="1540994" y="5022870"/>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36" name="Oval 228"/>
            <p:cNvSpPr/>
            <p:nvPr/>
          </p:nvSpPr>
          <p:spPr>
            <a:xfrm>
              <a:off x="1926242" y="5022870"/>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sp>
          <p:nvSpPr>
            <p:cNvPr id="337" name="Oval 229"/>
            <p:cNvSpPr/>
            <p:nvPr/>
          </p:nvSpPr>
          <p:spPr>
            <a:xfrm>
              <a:off x="2311490" y="5022870"/>
              <a:ext cx="96761" cy="96831"/>
            </a:xfrm>
            <a:prstGeom prst="ellipse">
              <a:avLst/>
            </a:prstGeom>
            <a:solidFill>
              <a:srgbClr val="FFFFFF">
                <a:alpha val="20000"/>
              </a:srgbClr>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grpSp>
      <p:sp>
        <p:nvSpPr>
          <p:cNvPr id="339" name="Text Box 117"/>
          <p:cNvSpPr txBox="1"/>
          <p:nvPr/>
        </p:nvSpPr>
        <p:spPr>
          <a:xfrm>
            <a:off x="3677788" y="7093356"/>
            <a:ext cx="17028426" cy="221107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ctr" defTabSz="1828800">
              <a:lnSpc>
                <a:spcPct val="90000"/>
              </a:lnSpc>
              <a:defRPr sz="7500">
                <a:solidFill>
                  <a:srgbClr val="FFFFFF"/>
                </a:solidFill>
                <a:latin typeface="Raleway SemiBold"/>
                <a:ea typeface="Raleway SemiBold"/>
                <a:cs typeface="Raleway SemiBold"/>
                <a:sym typeface="Raleway SemiBold"/>
              </a:defRPr>
            </a:pPr>
            <a:r>
              <a:t>Digital Islamic Innovation</a:t>
            </a:r>
          </a:p>
          <a:p>
            <a:pPr algn="ctr" defTabSz="1828800">
              <a:lnSpc>
                <a:spcPct val="50000"/>
              </a:lnSpc>
              <a:defRPr sz="6000">
                <a:solidFill>
                  <a:srgbClr val="FFFFFF"/>
                </a:solidFill>
                <a:latin typeface="Raleway Bold"/>
                <a:ea typeface="Raleway Bold"/>
                <a:cs typeface="Raleway Bold"/>
                <a:sym typeface="Raleway Bold"/>
              </a:defRPr>
            </a:pPr>
          </a:p>
          <a:p>
            <a:pPr algn="ctr" defTabSz="1828800">
              <a:lnSpc>
                <a:spcPct val="90000"/>
              </a:lnSpc>
              <a:defRPr sz="5000">
                <a:solidFill>
                  <a:srgbClr val="F09837"/>
                </a:solidFill>
                <a:latin typeface="Raleway Light"/>
                <a:ea typeface="Raleway Light"/>
                <a:cs typeface="Raleway Light"/>
                <a:sym typeface="Raleway Light"/>
              </a:defRPr>
            </a:pPr>
            <a:r>
              <a:t>The Digital Revolution and Islamic Financial Inclusion</a:t>
            </a:r>
          </a:p>
        </p:txBody>
      </p:sp>
      <p:grpSp>
        <p:nvGrpSpPr>
          <p:cNvPr id="343" name="Group"/>
          <p:cNvGrpSpPr/>
          <p:nvPr/>
        </p:nvGrpSpPr>
        <p:grpSpPr>
          <a:xfrm>
            <a:off x="7639122" y="1780458"/>
            <a:ext cx="9105755" cy="1582750"/>
            <a:chOff x="-1" y="0"/>
            <a:chExt cx="9105753" cy="1582748"/>
          </a:xfrm>
        </p:grpSpPr>
        <p:pic>
          <p:nvPicPr>
            <p:cNvPr id="340" name="Picture 2" descr="Picture 2"/>
            <p:cNvPicPr>
              <a:picLocks noChangeAspect="1"/>
            </p:cNvPicPr>
            <p:nvPr/>
          </p:nvPicPr>
          <p:blipFill>
            <a:blip r:embed="rId3">
              <a:extLst/>
            </a:blip>
            <a:srcRect l="0" t="0" r="57970" b="0"/>
            <a:stretch>
              <a:fillRect/>
            </a:stretch>
          </p:blipFill>
          <p:spPr>
            <a:xfrm>
              <a:off x="-2" y="-1"/>
              <a:ext cx="4075123" cy="1582749"/>
            </a:xfrm>
            <a:prstGeom prst="rect">
              <a:avLst/>
            </a:prstGeom>
            <a:ln w="12700" cap="flat">
              <a:noFill/>
              <a:miter lim="400000"/>
            </a:ln>
            <a:effectLst/>
          </p:spPr>
        </p:pic>
        <p:sp>
          <p:nvSpPr>
            <p:cNvPr id="341" name="Text Box 3"/>
            <p:cNvSpPr txBox="1"/>
            <p:nvPr/>
          </p:nvSpPr>
          <p:spPr>
            <a:xfrm>
              <a:off x="4772029" y="257969"/>
              <a:ext cx="4333724" cy="1066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defTabSz="1828800">
                <a:defRPr sz="3600">
                  <a:solidFill>
                    <a:srgbClr val="FFFFFF"/>
                  </a:solidFill>
                  <a:latin typeface="Raleway Thin"/>
                  <a:ea typeface="Raleway Thin"/>
                  <a:cs typeface="Raleway Thin"/>
                  <a:sym typeface="Raleway Thin"/>
                </a:defRPr>
              </a:pPr>
              <a:r>
                <a:t>Demystifying Digital</a:t>
              </a:r>
              <a:endParaRPr sz="6000"/>
            </a:p>
            <a:p>
              <a:pPr defTabSz="1828800">
                <a:defRPr sz="3600">
                  <a:solidFill>
                    <a:srgbClr val="FFFFFF"/>
                  </a:solidFill>
                  <a:latin typeface="Raleway Thin"/>
                  <a:ea typeface="Raleway Thin"/>
                  <a:cs typeface="Raleway Thin"/>
                  <a:sym typeface="Raleway Thin"/>
                </a:defRPr>
              </a:pPr>
              <a:r>
                <a:t>Financial Services</a:t>
              </a:r>
            </a:p>
          </p:txBody>
        </p:sp>
        <p:sp>
          <p:nvSpPr>
            <p:cNvPr id="342" name="Straight Connector 2"/>
            <p:cNvSpPr/>
            <p:nvPr/>
          </p:nvSpPr>
          <p:spPr>
            <a:xfrm flipH="1">
              <a:off x="4413252" y="288926"/>
              <a:ext cx="1594" cy="996960"/>
            </a:xfrm>
            <a:prstGeom prst="line">
              <a:avLst/>
            </a:prstGeom>
            <a:noFill/>
            <a:ln w="25400" cap="flat">
              <a:solidFill>
                <a:srgbClr val="FFFFFF"/>
              </a:solidFill>
              <a:prstDash val="solid"/>
              <a:miter lim="400000"/>
            </a:ln>
            <a:effectLst/>
          </p:spPr>
          <p:txBody>
            <a:bodyPr wrap="square" lIns="45718" tIns="45718" rIns="45718" bIns="45718" numCol="1" anchor="t">
              <a:noAutofit/>
            </a:bodyPr>
            <a:lstStyle/>
            <a:p>
              <a:pPr/>
            </a:p>
          </p:txBody>
        </p:sp>
      </p:grpSp>
      <p:sp>
        <p:nvSpPr>
          <p:cNvPr id="344" name="Text Box 117"/>
          <p:cNvSpPr txBox="1"/>
          <p:nvPr/>
        </p:nvSpPr>
        <p:spPr>
          <a:xfrm>
            <a:off x="3677788" y="12147674"/>
            <a:ext cx="17028426" cy="444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defRPr>
                <a:solidFill>
                  <a:srgbClr val="FFFFFF"/>
                </a:solidFill>
                <a:latin typeface="+mj-lt"/>
                <a:ea typeface="+mj-ea"/>
                <a:cs typeface="+mj-cs"/>
                <a:sym typeface="Raleway Regular"/>
              </a:defRPr>
            </a:lvl1pPr>
          </a:lstStyle>
          <a:p>
            <a:pPr/>
            <a:r>
              <a:t>10th Global Islamic Microfinance Forum</a:t>
            </a:r>
          </a:p>
        </p:txBody>
      </p:sp>
      <p:pic>
        <p:nvPicPr>
          <p:cNvPr id="345" name="Picture 42" descr="Picture 42"/>
          <p:cNvPicPr>
            <a:picLocks noChangeAspect="1"/>
          </p:cNvPicPr>
          <p:nvPr/>
        </p:nvPicPr>
        <p:blipFill>
          <a:blip r:embed="rId4">
            <a:extLst/>
          </a:blip>
          <a:stretch>
            <a:fillRect/>
          </a:stretch>
        </p:blipFill>
        <p:spPr>
          <a:xfrm>
            <a:off x="17293332" y="5272573"/>
            <a:ext cx="1011741" cy="104029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7" name="Line 1"/>
          <p:cNvSpPr/>
          <p:nvPr/>
        </p:nvSpPr>
        <p:spPr>
          <a:xfrm flipH="1">
            <a:off x="23040973" y="12784138"/>
            <a:ext cx="1509716" cy="5"/>
          </a:xfrm>
          <a:prstGeom prst="line">
            <a:avLst/>
          </a:prstGeom>
          <a:ln w="12700">
            <a:solidFill>
              <a:srgbClr val="FF9300"/>
            </a:solidFill>
          </a:ln>
        </p:spPr>
        <p:txBody>
          <a:bodyPr lIns="45718" tIns="45718" rIns="45718" bIns="45718"/>
          <a:lstStyle/>
          <a:p>
            <a:pPr/>
          </a:p>
        </p:txBody>
      </p:sp>
      <p:sp>
        <p:nvSpPr>
          <p:cNvPr id="668" name="Text Box 2"/>
          <p:cNvSpPr txBox="1"/>
          <p:nvPr/>
        </p:nvSpPr>
        <p:spPr>
          <a:xfrm>
            <a:off x="3459160" y="1920238"/>
            <a:ext cx="14165266"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800">
                <a:latin typeface="Raleway SemiBold"/>
                <a:ea typeface="Raleway SemiBold"/>
                <a:cs typeface="Raleway SemiBold"/>
                <a:sym typeface="Raleway SemiBold"/>
              </a:defRPr>
            </a:lvl1pPr>
          </a:lstStyle>
          <a:p>
            <a:pPr/>
            <a:r>
              <a:t>The threat to traditional Islamic Banks</a:t>
            </a:r>
          </a:p>
        </p:txBody>
      </p:sp>
      <p:sp>
        <p:nvSpPr>
          <p:cNvPr id="669" name="Line 4"/>
          <p:cNvSpPr/>
          <p:nvPr/>
        </p:nvSpPr>
        <p:spPr>
          <a:xfrm>
            <a:off x="3502151" y="2971800"/>
            <a:ext cx="7407280" cy="0"/>
          </a:xfrm>
          <a:prstGeom prst="line">
            <a:avLst/>
          </a:prstGeom>
          <a:ln w="12700">
            <a:solidFill>
              <a:srgbClr val="5E5E5E"/>
            </a:solidFill>
          </a:ln>
        </p:spPr>
        <p:txBody>
          <a:bodyPr lIns="45718" tIns="45718" rIns="45718" bIns="45718"/>
          <a:lstStyle/>
          <a:p>
            <a:pPr/>
          </a:p>
        </p:txBody>
      </p:sp>
      <p:sp>
        <p:nvSpPr>
          <p:cNvPr id="670" name="Line 5"/>
          <p:cNvSpPr/>
          <p:nvPr/>
        </p:nvSpPr>
        <p:spPr>
          <a:xfrm>
            <a:off x="3502152" y="2971800"/>
            <a:ext cx="2111380" cy="0"/>
          </a:xfrm>
          <a:prstGeom prst="line">
            <a:avLst/>
          </a:prstGeom>
          <a:ln w="76200">
            <a:solidFill>
              <a:srgbClr val="FF9300"/>
            </a:solidFill>
          </a:ln>
        </p:spPr>
        <p:txBody>
          <a:bodyPr lIns="45718" tIns="45718" rIns="45718" bIns="45718"/>
          <a:lstStyle/>
          <a:p>
            <a:pPr/>
          </a:p>
        </p:txBody>
      </p:sp>
      <p:sp>
        <p:nvSpPr>
          <p:cNvPr id="671" name="Slide Number Placeholder 1"/>
          <p:cNvSpPr txBox="1"/>
          <p:nvPr>
            <p:ph type="sldNum" sz="quarter" idx="4294967295"/>
          </p:nvPr>
        </p:nvSpPr>
        <p:spPr>
          <a:xfrm>
            <a:off x="22909801" y="12801600"/>
            <a:ext cx="476658" cy="520700"/>
          </a:xfrm>
          <a:prstGeom prst="rect">
            <a:avLst/>
          </a:prstGeom>
          <a:extLst>
            <a:ext uri="{C572A759-6A51-4108-AA02-DFA0A04FC94B}">
              <ma14:wrappingTextBoxFlag xmlns:ma14="http://schemas.microsoft.com/office/mac/drawingml/2011/main" val="1"/>
            </a:ext>
          </a:extLst>
        </p:spPr>
        <p:txBody>
          <a:bodyPr/>
          <a:lstStyle>
            <a:lvl1pPr>
              <a:defRPr sz="2800"/>
            </a:lvl1pPr>
          </a:lstStyle>
          <a:p>
            <a:pPr/>
            <a:fld id="{86CB4B4D-7CA3-9044-876B-883B54F8677D}" type="slidenum"/>
          </a:p>
        </p:txBody>
      </p:sp>
      <p:pic>
        <p:nvPicPr>
          <p:cNvPr id="672" name="Picture 139" descr="Picture 139"/>
          <p:cNvPicPr>
            <a:picLocks noChangeAspect="1"/>
          </p:cNvPicPr>
          <p:nvPr/>
        </p:nvPicPr>
        <p:blipFill>
          <a:blip r:embed="rId2">
            <a:extLst/>
          </a:blip>
          <a:srcRect l="0" t="0" r="82132" b="0"/>
          <a:stretch>
            <a:fillRect/>
          </a:stretch>
        </p:blipFill>
        <p:spPr>
          <a:xfrm>
            <a:off x="22710973" y="568063"/>
            <a:ext cx="874473" cy="798513"/>
          </a:xfrm>
          <a:prstGeom prst="rect">
            <a:avLst/>
          </a:prstGeom>
          <a:ln w="12700">
            <a:miter lim="400000"/>
          </a:ln>
        </p:spPr>
      </p:pic>
      <p:grpSp>
        <p:nvGrpSpPr>
          <p:cNvPr id="785" name="Group"/>
          <p:cNvGrpSpPr/>
          <p:nvPr/>
        </p:nvGrpSpPr>
        <p:grpSpPr>
          <a:xfrm>
            <a:off x="8785219" y="12239616"/>
            <a:ext cx="6811976" cy="3208351"/>
            <a:chOff x="-1" y="-1"/>
            <a:chExt cx="6811975" cy="3208349"/>
          </a:xfrm>
        </p:grpSpPr>
        <p:sp>
          <p:nvSpPr>
            <p:cNvPr id="673" name="Oval 5"/>
            <p:cNvSpPr/>
            <p:nvPr/>
          </p:nvSpPr>
          <p:spPr>
            <a:xfrm rot="16200000">
              <a:off x="-36"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74" name="Oval 6"/>
            <p:cNvSpPr/>
            <p:nvPr/>
          </p:nvSpPr>
          <p:spPr>
            <a:xfrm rot="16200000">
              <a:off x="-36"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75" name="Oval 7"/>
            <p:cNvSpPr/>
            <p:nvPr/>
          </p:nvSpPr>
          <p:spPr>
            <a:xfrm rot="16200000">
              <a:off x="-36"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76" name="Oval 8"/>
            <p:cNvSpPr/>
            <p:nvPr/>
          </p:nvSpPr>
          <p:spPr>
            <a:xfrm rot="16200000">
              <a:off x="-36"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77" name="Oval 9"/>
            <p:cNvSpPr/>
            <p:nvPr/>
          </p:nvSpPr>
          <p:spPr>
            <a:xfrm rot="16200000">
              <a:off x="-36"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78" name="Oval 10"/>
            <p:cNvSpPr/>
            <p:nvPr/>
          </p:nvSpPr>
          <p:spPr>
            <a:xfrm rot="16200000">
              <a:off x="-36"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79" name="Oval 11"/>
            <p:cNvSpPr/>
            <p:nvPr/>
          </p:nvSpPr>
          <p:spPr>
            <a:xfrm rot="16200000">
              <a:off x="-36"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80" name="Oval 12"/>
            <p:cNvSpPr/>
            <p:nvPr/>
          </p:nvSpPr>
          <p:spPr>
            <a:xfrm rot="16200000">
              <a:off x="445507"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81" name="Oval 13"/>
            <p:cNvSpPr/>
            <p:nvPr/>
          </p:nvSpPr>
          <p:spPr>
            <a:xfrm rot="16200000">
              <a:off x="445507"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82" name="Oval 14"/>
            <p:cNvSpPr/>
            <p:nvPr/>
          </p:nvSpPr>
          <p:spPr>
            <a:xfrm rot="16200000">
              <a:off x="445507"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83" name="Oval 15"/>
            <p:cNvSpPr/>
            <p:nvPr/>
          </p:nvSpPr>
          <p:spPr>
            <a:xfrm rot="16200000">
              <a:off x="445507"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84" name="Oval 16"/>
            <p:cNvSpPr/>
            <p:nvPr/>
          </p:nvSpPr>
          <p:spPr>
            <a:xfrm rot="16200000">
              <a:off x="445507"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85" name="Oval 17"/>
            <p:cNvSpPr/>
            <p:nvPr/>
          </p:nvSpPr>
          <p:spPr>
            <a:xfrm rot="16200000">
              <a:off x="445507"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86" name="Oval 18"/>
            <p:cNvSpPr/>
            <p:nvPr/>
          </p:nvSpPr>
          <p:spPr>
            <a:xfrm rot="16200000">
              <a:off x="445506"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87" name="Oval 19"/>
            <p:cNvSpPr/>
            <p:nvPr/>
          </p:nvSpPr>
          <p:spPr>
            <a:xfrm rot="16200000">
              <a:off x="891051"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88" name="Oval 20"/>
            <p:cNvSpPr/>
            <p:nvPr/>
          </p:nvSpPr>
          <p:spPr>
            <a:xfrm rot="16200000">
              <a:off x="891051"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89" name="Oval 21"/>
            <p:cNvSpPr/>
            <p:nvPr/>
          </p:nvSpPr>
          <p:spPr>
            <a:xfrm rot="16200000">
              <a:off x="891051"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90" name="Oval 22"/>
            <p:cNvSpPr/>
            <p:nvPr/>
          </p:nvSpPr>
          <p:spPr>
            <a:xfrm rot="16200000">
              <a:off x="891051"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91" name="Oval 23"/>
            <p:cNvSpPr/>
            <p:nvPr/>
          </p:nvSpPr>
          <p:spPr>
            <a:xfrm rot="16200000">
              <a:off x="891051"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92" name="Oval 24"/>
            <p:cNvSpPr/>
            <p:nvPr/>
          </p:nvSpPr>
          <p:spPr>
            <a:xfrm rot="16200000">
              <a:off x="891051"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93" name="Oval 25"/>
            <p:cNvSpPr/>
            <p:nvPr/>
          </p:nvSpPr>
          <p:spPr>
            <a:xfrm rot="16200000">
              <a:off x="891050"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94" name="Oval 26"/>
            <p:cNvSpPr/>
            <p:nvPr/>
          </p:nvSpPr>
          <p:spPr>
            <a:xfrm rot="16200000">
              <a:off x="1336592"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95" name="Oval 27"/>
            <p:cNvSpPr/>
            <p:nvPr/>
          </p:nvSpPr>
          <p:spPr>
            <a:xfrm rot="16200000">
              <a:off x="1336592"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96" name="Oval 28"/>
            <p:cNvSpPr/>
            <p:nvPr/>
          </p:nvSpPr>
          <p:spPr>
            <a:xfrm rot="16200000">
              <a:off x="1336592"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97" name="Oval 29"/>
            <p:cNvSpPr/>
            <p:nvPr/>
          </p:nvSpPr>
          <p:spPr>
            <a:xfrm rot="16200000">
              <a:off x="1336592"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98" name="Oval 30"/>
            <p:cNvSpPr/>
            <p:nvPr/>
          </p:nvSpPr>
          <p:spPr>
            <a:xfrm rot="16200000">
              <a:off x="1336592"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99" name="Oval 31"/>
            <p:cNvSpPr/>
            <p:nvPr/>
          </p:nvSpPr>
          <p:spPr>
            <a:xfrm rot="16200000">
              <a:off x="1336592"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00" name="Oval 32"/>
            <p:cNvSpPr/>
            <p:nvPr/>
          </p:nvSpPr>
          <p:spPr>
            <a:xfrm rot="16200000">
              <a:off x="1336591"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01" name="Oval 33"/>
            <p:cNvSpPr/>
            <p:nvPr/>
          </p:nvSpPr>
          <p:spPr>
            <a:xfrm rot="16200000">
              <a:off x="1782137"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02" name="Oval 34"/>
            <p:cNvSpPr/>
            <p:nvPr/>
          </p:nvSpPr>
          <p:spPr>
            <a:xfrm rot="16200000">
              <a:off x="1782137"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03" name="Oval 35"/>
            <p:cNvSpPr/>
            <p:nvPr/>
          </p:nvSpPr>
          <p:spPr>
            <a:xfrm rot="16200000">
              <a:off x="1782137"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04" name="Oval 36"/>
            <p:cNvSpPr/>
            <p:nvPr/>
          </p:nvSpPr>
          <p:spPr>
            <a:xfrm rot="16200000">
              <a:off x="1782137"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05" name="Oval 37"/>
            <p:cNvSpPr/>
            <p:nvPr/>
          </p:nvSpPr>
          <p:spPr>
            <a:xfrm rot="16200000">
              <a:off x="1782137"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06" name="Oval 38"/>
            <p:cNvSpPr/>
            <p:nvPr/>
          </p:nvSpPr>
          <p:spPr>
            <a:xfrm rot="16200000">
              <a:off x="1782137"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07" name="Oval 39"/>
            <p:cNvSpPr/>
            <p:nvPr/>
          </p:nvSpPr>
          <p:spPr>
            <a:xfrm rot="16200000">
              <a:off x="1782136"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08" name="Oval 40"/>
            <p:cNvSpPr/>
            <p:nvPr/>
          </p:nvSpPr>
          <p:spPr>
            <a:xfrm rot="16200000">
              <a:off x="2227678"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09" name="Oval 41"/>
            <p:cNvSpPr/>
            <p:nvPr/>
          </p:nvSpPr>
          <p:spPr>
            <a:xfrm rot="16200000">
              <a:off x="2227678"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10" name="Oval 42"/>
            <p:cNvSpPr/>
            <p:nvPr/>
          </p:nvSpPr>
          <p:spPr>
            <a:xfrm rot="16200000">
              <a:off x="2227678"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11" name="Oval 43"/>
            <p:cNvSpPr/>
            <p:nvPr/>
          </p:nvSpPr>
          <p:spPr>
            <a:xfrm rot="16200000">
              <a:off x="2227678"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12" name="Oval 44"/>
            <p:cNvSpPr/>
            <p:nvPr/>
          </p:nvSpPr>
          <p:spPr>
            <a:xfrm rot="16200000">
              <a:off x="2227678"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13" name="Oval 45"/>
            <p:cNvSpPr/>
            <p:nvPr/>
          </p:nvSpPr>
          <p:spPr>
            <a:xfrm rot="16200000">
              <a:off x="2227678"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14" name="Oval 46"/>
            <p:cNvSpPr/>
            <p:nvPr/>
          </p:nvSpPr>
          <p:spPr>
            <a:xfrm rot="16200000">
              <a:off x="2227677"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15" name="Oval 47"/>
            <p:cNvSpPr/>
            <p:nvPr/>
          </p:nvSpPr>
          <p:spPr>
            <a:xfrm rot="16200000">
              <a:off x="2673221"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16" name="Oval 48"/>
            <p:cNvSpPr/>
            <p:nvPr/>
          </p:nvSpPr>
          <p:spPr>
            <a:xfrm rot="16200000">
              <a:off x="2673221"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17" name="Oval 49"/>
            <p:cNvSpPr/>
            <p:nvPr/>
          </p:nvSpPr>
          <p:spPr>
            <a:xfrm rot="16200000">
              <a:off x="2673221"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18" name="Oval 50"/>
            <p:cNvSpPr/>
            <p:nvPr/>
          </p:nvSpPr>
          <p:spPr>
            <a:xfrm rot="16200000">
              <a:off x="2673221"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19" name="Oval 51"/>
            <p:cNvSpPr/>
            <p:nvPr/>
          </p:nvSpPr>
          <p:spPr>
            <a:xfrm rot="16200000">
              <a:off x="2673221"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20" name="Oval 52"/>
            <p:cNvSpPr/>
            <p:nvPr/>
          </p:nvSpPr>
          <p:spPr>
            <a:xfrm rot="16200000">
              <a:off x="2673221"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21" name="Oval 53"/>
            <p:cNvSpPr/>
            <p:nvPr/>
          </p:nvSpPr>
          <p:spPr>
            <a:xfrm rot="16200000">
              <a:off x="2673221"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22" name="Oval 54"/>
            <p:cNvSpPr/>
            <p:nvPr/>
          </p:nvSpPr>
          <p:spPr>
            <a:xfrm rot="16200000">
              <a:off x="3118764"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23" name="Oval 55"/>
            <p:cNvSpPr/>
            <p:nvPr/>
          </p:nvSpPr>
          <p:spPr>
            <a:xfrm rot="16200000">
              <a:off x="3118764"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24" name="Oval 56"/>
            <p:cNvSpPr/>
            <p:nvPr/>
          </p:nvSpPr>
          <p:spPr>
            <a:xfrm rot="16200000">
              <a:off x="3118764"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25" name="Oval 57"/>
            <p:cNvSpPr/>
            <p:nvPr/>
          </p:nvSpPr>
          <p:spPr>
            <a:xfrm rot="16200000">
              <a:off x="3118764"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26" name="Oval 58"/>
            <p:cNvSpPr/>
            <p:nvPr/>
          </p:nvSpPr>
          <p:spPr>
            <a:xfrm rot="16200000">
              <a:off x="3118764"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27" name="Oval 59"/>
            <p:cNvSpPr/>
            <p:nvPr/>
          </p:nvSpPr>
          <p:spPr>
            <a:xfrm rot="16200000">
              <a:off x="3118764"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28" name="Oval 60"/>
            <p:cNvSpPr/>
            <p:nvPr/>
          </p:nvSpPr>
          <p:spPr>
            <a:xfrm rot="16200000">
              <a:off x="3118764"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29" name="Oval 61"/>
            <p:cNvSpPr/>
            <p:nvPr/>
          </p:nvSpPr>
          <p:spPr>
            <a:xfrm rot="16200000">
              <a:off x="3564309"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30" name="Oval 62"/>
            <p:cNvSpPr/>
            <p:nvPr/>
          </p:nvSpPr>
          <p:spPr>
            <a:xfrm rot="16200000">
              <a:off x="3564309"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31" name="Oval 63"/>
            <p:cNvSpPr/>
            <p:nvPr/>
          </p:nvSpPr>
          <p:spPr>
            <a:xfrm rot="16200000">
              <a:off x="3564309"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32" name="Oval 64"/>
            <p:cNvSpPr/>
            <p:nvPr/>
          </p:nvSpPr>
          <p:spPr>
            <a:xfrm rot="16200000">
              <a:off x="3564309"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33" name="Oval 65"/>
            <p:cNvSpPr/>
            <p:nvPr/>
          </p:nvSpPr>
          <p:spPr>
            <a:xfrm rot="16200000">
              <a:off x="3564309"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34" name="Oval 66"/>
            <p:cNvSpPr/>
            <p:nvPr/>
          </p:nvSpPr>
          <p:spPr>
            <a:xfrm rot="16200000">
              <a:off x="3564309"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35" name="Oval 67"/>
            <p:cNvSpPr/>
            <p:nvPr/>
          </p:nvSpPr>
          <p:spPr>
            <a:xfrm rot="16200000">
              <a:off x="3564309"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36" name="Oval 68"/>
            <p:cNvSpPr/>
            <p:nvPr/>
          </p:nvSpPr>
          <p:spPr>
            <a:xfrm rot="16200000">
              <a:off x="4009851"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37" name="Oval 69"/>
            <p:cNvSpPr/>
            <p:nvPr/>
          </p:nvSpPr>
          <p:spPr>
            <a:xfrm rot="16200000">
              <a:off x="4009851"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38" name="Oval 70"/>
            <p:cNvSpPr/>
            <p:nvPr/>
          </p:nvSpPr>
          <p:spPr>
            <a:xfrm rot="16200000">
              <a:off x="4009851"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39" name="Oval 71"/>
            <p:cNvSpPr/>
            <p:nvPr/>
          </p:nvSpPr>
          <p:spPr>
            <a:xfrm rot="16200000">
              <a:off x="4009851"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40" name="Oval 72"/>
            <p:cNvSpPr/>
            <p:nvPr/>
          </p:nvSpPr>
          <p:spPr>
            <a:xfrm rot="16200000">
              <a:off x="4009851"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41" name="Oval 73"/>
            <p:cNvSpPr/>
            <p:nvPr/>
          </p:nvSpPr>
          <p:spPr>
            <a:xfrm rot="16200000">
              <a:off x="4009851"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42" name="Oval 74"/>
            <p:cNvSpPr/>
            <p:nvPr/>
          </p:nvSpPr>
          <p:spPr>
            <a:xfrm rot="16200000">
              <a:off x="4009850"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43" name="Oval 75"/>
            <p:cNvSpPr/>
            <p:nvPr/>
          </p:nvSpPr>
          <p:spPr>
            <a:xfrm rot="16200000">
              <a:off x="4455395"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44" name="Oval 76"/>
            <p:cNvSpPr/>
            <p:nvPr/>
          </p:nvSpPr>
          <p:spPr>
            <a:xfrm rot="16200000">
              <a:off x="4455395"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45" name="Oval 77"/>
            <p:cNvSpPr/>
            <p:nvPr/>
          </p:nvSpPr>
          <p:spPr>
            <a:xfrm rot="16200000">
              <a:off x="4455395"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46" name="Oval 78"/>
            <p:cNvSpPr/>
            <p:nvPr/>
          </p:nvSpPr>
          <p:spPr>
            <a:xfrm rot="16200000">
              <a:off x="4455395"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47" name="Oval 79"/>
            <p:cNvSpPr/>
            <p:nvPr/>
          </p:nvSpPr>
          <p:spPr>
            <a:xfrm rot="16200000">
              <a:off x="4455395"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48" name="Oval 80"/>
            <p:cNvSpPr/>
            <p:nvPr/>
          </p:nvSpPr>
          <p:spPr>
            <a:xfrm rot="16200000">
              <a:off x="4455395"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49" name="Oval 81"/>
            <p:cNvSpPr/>
            <p:nvPr/>
          </p:nvSpPr>
          <p:spPr>
            <a:xfrm rot="16200000">
              <a:off x="4455394"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50" name="Oval 82"/>
            <p:cNvSpPr/>
            <p:nvPr/>
          </p:nvSpPr>
          <p:spPr>
            <a:xfrm rot="16200000">
              <a:off x="4900936"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51" name="Oval 83"/>
            <p:cNvSpPr/>
            <p:nvPr/>
          </p:nvSpPr>
          <p:spPr>
            <a:xfrm rot="16200000">
              <a:off x="4900936"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52" name="Oval 84"/>
            <p:cNvSpPr/>
            <p:nvPr/>
          </p:nvSpPr>
          <p:spPr>
            <a:xfrm rot="16200000">
              <a:off x="4900936"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53" name="Oval 85"/>
            <p:cNvSpPr/>
            <p:nvPr/>
          </p:nvSpPr>
          <p:spPr>
            <a:xfrm rot="16200000">
              <a:off x="4900936"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54" name="Oval 86"/>
            <p:cNvSpPr/>
            <p:nvPr/>
          </p:nvSpPr>
          <p:spPr>
            <a:xfrm rot="16200000">
              <a:off x="4900936"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55" name="Oval 87"/>
            <p:cNvSpPr/>
            <p:nvPr/>
          </p:nvSpPr>
          <p:spPr>
            <a:xfrm rot="16200000">
              <a:off x="4900936"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56" name="Oval 88"/>
            <p:cNvSpPr/>
            <p:nvPr/>
          </p:nvSpPr>
          <p:spPr>
            <a:xfrm rot="16200000">
              <a:off x="4900935"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57" name="Oval 89"/>
            <p:cNvSpPr/>
            <p:nvPr/>
          </p:nvSpPr>
          <p:spPr>
            <a:xfrm rot="16200000">
              <a:off x="5346481"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58" name="Oval 90"/>
            <p:cNvSpPr/>
            <p:nvPr/>
          </p:nvSpPr>
          <p:spPr>
            <a:xfrm rot="16200000">
              <a:off x="5346481"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59" name="Oval 91"/>
            <p:cNvSpPr/>
            <p:nvPr/>
          </p:nvSpPr>
          <p:spPr>
            <a:xfrm rot="16200000">
              <a:off x="5346481"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60" name="Oval 92"/>
            <p:cNvSpPr/>
            <p:nvPr/>
          </p:nvSpPr>
          <p:spPr>
            <a:xfrm rot="16200000">
              <a:off x="5346481"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61" name="Oval 93"/>
            <p:cNvSpPr/>
            <p:nvPr/>
          </p:nvSpPr>
          <p:spPr>
            <a:xfrm rot="16200000">
              <a:off x="5346481"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62" name="Oval 94"/>
            <p:cNvSpPr/>
            <p:nvPr/>
          </p:nvSpPr>
          <p:spPr>
            <a:xfrm rot="16200000">
              <a:off x="5346481"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63" name="Oval 95"/>
            <p:cNvSpPr/>
            <p:nvPr/>
          </p:nvSpPr>
          <p:spPr>
            <a:xfrm rot="16200000">
              <a:off x="5346481"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64" name="Oval 96"/>
            <p:cNvSpPr/>
            <p:nvPr/>
          </p:nvSpPr>
          <p:spPr>
            <a:xfrm rot="16200000">
              <a:off x="5792024"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65" name="Oval 97"/>
            <p:cNvSpPr/>
            <p:nvPr/>
          </p:nvSpPr>
          <p:spPr>
            <a:xfrm rot="16200000">
              <a:off x="5792024"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66" name="Oval 98"/>
            <p:cNvSpPr/>
            <p:nvPr/>
          </p:nvSpPr>
          <p:spPr>
            <a:xfrm rot="16200000">
              <a:off x="5792024"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67" name="Oval 99"/>
            <p:cNvSpPr/>
            <p:nvPr/>
          </p:nvSpPr>
          <p:spPr>
            <a:xfrm rot="16200000">
              <a:off x="5792024"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68" name="Oval 100"/>
            <p:cNvSpPr/>
            <p:nvPr/>
          </p:nvSpPr>
          <p:spPr>
            <a:xfrm rot="16200000">
              <a:off x="5792024"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69" name="Oval 101"/>
            <p:cNvSpPr/>
            <p:nvPr/>
          </p:nvSpPr>
          <p:spPr>
            <a:xfrm rot="16200000">
              <a:off x="5792024"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70" name="Oval 102"/>
            <p:cNvSpPr/>
            <p:nvPr/>
          </p:nvSpPr>
          <p:spPr>
            <a:xfrm rot="16200000">
              <a:off x="5792024"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71" name="Oval 103"/>
            <p:cNvSpPr/>
            <p:nvPr/>
          </p:nvSpPr>
          <p:spPr>
            <a:xfrm rot="16200000">
              <a:off x="6237566"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72" name="Oval 104"/>
            <p:cNvSpPr/>
            <p:nvPr/>
          </p:nvSpPr>
          <p:spPr>
            <a:xfrm rot="16200000">
              <a:off x="6237566"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73" name="Oval 105"/>
            <p:cNvSpPr/>
            <p:nvPr/>
          </p:nvSpPr>
          <p:spPr>
            <a:xfrm rot="16200000">
              <a:off x="6237566"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74" name="Oval 106"/>
            <p:cNvSpPr/>
            <p:nvPr/>
          </p:nvSpPr>
          <p:spPr>
            <a:xfrm rot="16200000">
              <a:off x="6237566"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75" name="Oval 107"/>
            <p:cNvSpPr/>
            <p:nvPr/>
          </p:nvSpPr>
          <p:spPr>
            <a:xfrm rot="16200000">
              <a:off x="6237566"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76" name="Oval 108"/>
            <p:cNvSpPr/>
            <p:nvPr/>
          </p:nvSpPr>
          <p:spPr>
            <a:xfrm rot="16200000">
              <a:off x="6237566"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77" name="Oval 109"/>
            <p:cNvSpPr/>
            <p:nvPr/>
          </p:nvSpPr>
          <p:spPr>
            <a:xfrm rot="16200000">
              <a:off x="6237566"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78" name="Oval 110"/>
            <p:cNvSpPr/>
            <p:nvPr/>
          </p:nvSpPr>
          <p:spPr>
            <a:xfrm rot="16200000">
              <a:off x="6683108"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79" name="Oval 111"/>
            <p:cNvSpPr/>
            <p:nvPr/>
          </p:nvSpPr>
          <p:spPr>
            <a:xfrm rot="16200000">
              <a:off x="6683108"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80" name="Oval 112"/>
            <p:cNvSpPr/>
            <p:nvPr/>
          </p:nvSpPr>
          <p:spPr>
            <a:xfrm rot="16200000">
              <a:off x="6683108"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81" name="Oval 113"/>
            <p:cNvSpPr/>
            <p:nvPr/>
          </p:nvSpPr>
          <p:spPr>
            <a:xfrm rot="16200000">
              <a:off x="6683108"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82" name="Oval 114"/>
            <p:cNvSpPr/>
            <p:nvPr/>
          </p:nvSpPr>
          <p:spPr>
            <a:xfrm rot="16200000">
              <a:off x="6683108"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83" name="Oval 115"/>
            <p:cNvSpPr/>
            <p:nvPr/>
          </p:nvSpPr>
          <p:spPr>
            <a:xfrm rot="16200000">
              <a:off x="6683108"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784" name="Oval 116"/>
            <p:cNvSpPr/>
            <p:nvPr/>
          </p:nvSpPr>
          <p:spPr>
            <a:xfrm rot="16200000">
              <a:off x="6683108"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grpSp>
      <p:pic>
        <p:nvPicPr>
          <p:cNvPr id="786" name="Picture 1" descr="Picture 1"/>
          <p:cNvPicPr>
            <a:picLocks noChangeAspect="1"/>
          </p:cNvPicPr>
          <p:nvPr/>
        </p:nvPicPr>
        <p:blipFill>
          <a:blip r:embed="rId3">
            <a:extLst/>
          </a:blip>
          <a:srcRect l="90829" t="0" r="1981" b="0"/>
          <a:stretch>
            <a:fillRect/>
          </a:stretch>
        </p:blipFill>
        <p:spPr>
          <a:xfrm>
            <a:off x="-88900" y="0"/>
            <a:ext cx="1751015" cy="13716000"/>
          </a:xfrm>
          <a:prstGeom prst="rect">
            <a:avLst/>
          </a:prstGeom>
          <a:ln w="12700">
            <a:miter lim="400000"/>
          </a:ln>
        </p:spPr>
      </p:pic>
      <p:sp>
        <p:nvSpPr>
          <p:cNvPr id="787" name="35% of all bank revenue already at risk from tech savvy incumbents."/>
          <p:cNvSpPr txBox="1"/>
          <p:nvPr/>
        </p:nvSpPr>
        <p:spPr>
          <a:xfrm>
            <a:off x="3666990" y="4114798"/>
            <a:ext cx="14165266" cy="6085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40894" indent="-340894" defTabSz="457200">
              <a:spcBef>
                <a:spcPts val="2000"/>
              </a:spcBef>
              <a:buSzPct val="100000"/>
              <a:buChar char="•"/>
              <a:defRPr sz="4200">
                <a:solidFill>
                  <a:srgbClr val="2D2136"/>
                </a:solidFill>
                <a:latin typeface="+mj-lt"/>
                <a:ea typeface="+mj-ea"/>
                <a:cs typeface="+mj-cs"/>
                <a:sym typeface="Raleway Regular"/>
              </a:defRPr>
            </a:pPr>
            <a:r>
              <a:t>Intensified competition</a:t>
            </a:r>
          </a:p>
          <a:p>
            <a:pPr marL="340894" indent="-340894" defTabSz="457200">
              <a:spcBef>
                <a:spcPts val="2000"/>
              </a:spcBef>
              <a:buSzPct val="100000"/>
              <a:buChar char="•"/>
              <a:defRPr sz="4200">
                <a:solidFill>
                  <a:srgbClr val="2D2136"/>
                </a:solidFill>
                <a:latin typeface="+mj-lt"/>
                <a:ea typeface="+mj-ea"/>
                <a:cs typeface="+mj-cs"/>
                <a:sym typeface="Raleway Regular"/>
              </a:defRPr>
            </a:pPr>
            <a:r>
              <a:t>Reduced financing profit margins and service fees to remain competitive</a:t>
            </a:r>
          </a:p>
          <a:p>
            <a:pPr marL="340894" indent="-340894" defTabSz="457200">
              <a:spcBef>
                <a:spcPts val="2000"/>
              </a:spcBef>
              <a:buSzPct val="100000"/>
              <a:buChar char="•"/>
              <a:defRPr sz="4200">
                <a:solidFill>
                  <a:srgbClr val="2D2136"/>
                </a:solidFill>
                <a:latin typeface="+mj-lt"/>
                <a:ea typeface="+mj-ea"/>
                <a:cs typeface="+mj-cs"/>
                <a:sym typeface="Raleway Regular"/>
              </a:defRPr>
            </a:pPr>
            <a:r>
              <a:t>Reduction in deposits and investments</a:t>
            </a:r>
          </a:p>
          <a:p>
            <a:pPr marL="340894" indent="-340894" defTabSz="457200">
              <a:spcBef>
                <a:spcPts val="2000"/>
              </a:spcBef>
              <a:buSzPct val="100000"/>
              <a:buChar char="•"/>
              <a:defRPr sz="4200">
                <a:solidFill>
                  <a:srgbClr val="2D2136"/>
                </a:solidFill>
                <a:latin typeface="+mj-lt"/>
                <a:ea typeface="+mj-ea"/>
                <a:cs typeface="+mj-cs"/>
                <a:sym typeface="Raleway Regular"/>
              </a:defRPr>
            </a:pPr>
            <a:r>
              <a:t>Customer demands for digital channels (mobile, social, web)</a:t>
            </a:r>
          </a:p>
          <a:p>
            <a:pPr marL="340894" indent="-340894" defTabSz="457200">
              <a:spcBef>
                <a:spcPts val="2000"/>
              </a:spcBef>
              <a:buSzPct val="100000"/>
              <a:buChar char="•"/>
              <a:defRPr sz="4200">
                <a:solidFill>
                  <a:srgbClr val="2D2136"/>
                </a:solidFill>
                <a:latin typeface="+mj-lt"/>
                <a:ea typeface="+mj-ea"/>
                <a:cs typeface="+mj-cs"/>
                <a:sym typeface="Raleway Regular"/>
              </a:defRPr>
            </a:pPr>
            <a:r>
              <a:t>Need for collaboration with fintech / technology providers.</a:t>
            </a:r>
          </a:p>
        </p:txBody>
      </p:sp>
      <p:sp>
        <p:nvSpPr>
          <p:cNvPr id="788" name="Text Box 6"/>
          <p:cNvSpPr txBox="1"/>
          <p:nvPr/>
        </p:nvSpPr>
        <p:spPr>
          <a:xfrm>
            <a:off x="3455988" y="1155699"/>
            <a:ext cx="8669337"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solidFill>
                  <a:srgbClr val="FF9300"/>
                </a:solidFill>
                <a:latin typeface="+mj-lt"/>
                <a:ea typeface="+mj-ea"/>
                <a:cs typeface="+mj-cs"/>
                <a:sym typeface="Raleway Regular"/>
              </a:defRPr>
            </a:lvl1pPr>
          </a:lstStyle>
          <a:p>
            <a:pPr/>
            <a:r>
              <a:t>01</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90" name="linkedin-sales-solutions-zn2aUVfbUrk-unsplash.jpg" descr="linkedin-sales-solutions-zn2aUVfbUrk-unsplash.jpg"/>
          <p:cNvPicPr>
            <a:picLocks noChangeAspect="1"/>
          </p:cNvPicPr>
          <p:nvPr/>
        </p:nvPicPr>
        <p:blipFill>
          <a:blip r:embed="rId2">
            <a:extLst/>
          </a:blip>
          <a:srcRect l="0" t="1307" r="0" b="1307"/>
          <a:stretch>
            <a:fillRect/>
          </a:stretch>
        </p:blipFill>
        <p:spPr>
          <a:xfrm>
            <a:off x="4352099" y="-100807"/>
            <a:ext cx="20876405" cy="13917607"/>
          </a:xfrm>
          <a:prstGeom prst="rect">
            <a:avLst/>
          </a:prstGeom>
          <a:ln w="12700">
            <a:miter lim="400000"/>
          </a:ln>
        </p:spPr>
      </p:pic>
      <p:pic>
        <p:nvPicPr>
          <p:cNvPr id="791" name="image1.png" descr="image1.png"/>
          <p:cNvPicPr>
            <a:picLocks noChangeAspect="1"/>
          </p:cNvPicPr>
          <p:nvPr/>
        </p:nvPicPr>
        <p:blipFill>
          <a:blip r:embed="rId3">
            <a:extLst/>
          </a:blip>
          <a:srcRect l="34" t="0" r="29" b="0"/>
          <a:stretch>
            <a:fillRect/>
          </a:stretch>
        </p:blipFill>
        <p:spPr>
          <a:xfrm>
            <a:off x="-3716004" y="-34727"/>
            <a:ext cx="24468138" cy="137854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4353" y="21600"/>
                </a:lnTo>
                <a:lnTo>
                  <a:pt x="14353" y="21522"/>
                </a:lnTo>
                <a:lnTo>
                  <a:pt x="21600" y="0"/>
                </a:lnTo>
                <a:lnTo>
                  <a:pt x="0" y="0"/>
                </a:lnTo>
                <a:close/>
              </a:path>
            </a:pathLst>
          </a:custGeom>
          <a:ln w="12700">
            <a:miter lim="400000"/>
          </a:ln>
        </p:spPr>
      </p:pic>
      <p:sp>
        <p:nvSpPr>
          <p:cNvPr id="792" name="Line 3"/>
          <p:cNvSpPr/>
          <p:nvPr/>
        </p:nvSpPr>
        <p:spPr>
          <a:xfrm flipV="1">
            <a:off x="1624012" y="1090609"/>
            <a:ext cx="1590" cy="11533194"/>
          </a:xfrm>
          <a:prstGeom prst="line">
            <a:avLst/>
          </a:prstGeom>
          <a:ln w="12700">
            <a:solidFill>
              <a:srgbClr val="FFFFFF">
                <a:alpha val="29802"/>
              </a:srgbClr>
            </a:solidFill>
          </a:ln>
        </p:spPr>
        <p:txBody>
          <a:bodyPr lIns="45718" tIns="45718" rIns="45718" bIns="45718"/>
          <a:lstStyle/>
          <a:p>
            <a:pPr/>
          </a:p>
        </p:txBody>
      </p:sp>
      <p:sp>
        <p:nvSpPr>
          <p:cNvPr id="793" name="Line 4"/>
          <p:cNvSpPr/>
          <p:nvPr/>
        </p:nvSpPr>
        <p:spPr>
          <a:xfrm flipV="1">
            <a:off x="1668459" y="5207000"/>
            <a:ext cx="8" cy="3300415"/>
          </a:xfrm>
          <a:prstGeom prst="line">
            <a:avLst/>
          </a:prstGeom>
          <a:ln w="101600">
            <a:solidFill>
              <a:srgbClr val="FF9300"/>
            </a:solidFill>
          </a:ln>
        </p:spPr>
        <p:txBody>
          <a:bodyPr lIns="45718" tIns="45718" rIns="45718" bIns="45718"/>
          <a:lstStyle/>
          <a:p>
            <a:pPr/>
          </a:p>
        </p:txBody>
      </p:sp>
      <p:sp>
        <p:nvSpPr>
          <p:cNvPr id="794" name="Text Box 2"/>
          <p:cNvSpPr txBox="1"/>
          <p:nvPr/>
        </p:nvSpPr>
        <p:spPr>
          <a:xfrm>
            <a:off x="2593287" y="6146800"/>
            <a:ext cx="13005836" cy="2743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spcBef>
                <a:spcPts val="600"/>
              </a:spcBef>
              <a:defRPr sz="8800">
                <a:solidFill>
                  <a:srgbClr val="FFFFFF"/>
                </a:solidFill>
                <a:latin typeface="Raleway Light"/>
                <a:ea typeface="Raleway Light"/>
                <a:cs typeface="Raleway Light"/>
                <a:sym typeface="Raleway Light"/>
              </a:defRPr>
            </a:lvl1pPr>
          </a:lstStyle>
          <a:p>
            <a:pPr/>
            <a:r>
              <a:t>Creating future proof digital Islamic innovation</a:t>
            </a:r>
          </a:p>
        </p:txBody>
      </p:sp>
      <p:sp>
        <p:nvSpPr>
          <p:cNvPr id="795" name="Text Box 5"/>
          <p:cNvSpPr txBox="1"/>
          <p:nvPr/>
        </p:nvSpPr>
        <p:spPr>
          <a:xfrm>
            <a:off x="2640009" y="5016670"/>
            <a:ext cx="1158879" cy="110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09837"/>
                </a:solidFill>
                <a:latin typeface="Raleway ExtraLight"/>
                <a:ea typeface="Raleway ExtraLight"/>
                <a:cs typeface="Raleway ExtraLight"/>
                <a:sym typeface="Raleway ExtraLight"/>
              </a:defRPr>
            </a:lvl1pPr>
          </a:lstStyle>
          <a:p>
            <a:pPr/>
            <a:r>
              <a:t>02</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7" name="Line 1"/>
          <p:cNvSpPr/>
          <p:nvPr/>
        </p:nvSpPr>
        <p:spPr>
          <a:xfrm flipH="1">
            <a:off x="23040973" y="12784138"/>
            <a:ext cx="1509716" cy="7"/>
          </a:xfrm>
          <a:prstGeom prst="line">
            <a:avLst/>
          </a:prstGeom>
          <a:ln w="12700">
            <a:solidFill>
              <a:srgbClr val="FF9300"/>
            </a:solidFill>
          </a:ln>
        </p:spPr>
        <p:txBody>
          <a:bodyPr lIns="45718" tIns="45718" rIns="45718" bIns="45718"/>
          <a:lstStyle/>
          <a:p>
            <a:pPr/>
          </a:p>
        </p:txBody>
      </p:sp>
      <p:sp>
        <p:nvSpPr>
          <p:cNvPr id="798" name="Text Box 6"/>
          <p:cNvSpPr txBox="1"/>
          <p:nvPr/>
        </p:nvSpPr>
        <p:spPr>
          <a:xfrm>
            <a:off x="3455988" y="1155699"/>
            <a:ext cx="8669337"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solidFill>
                  <a:srgbClr val="FF9300"/>
                </a:solidFill>
                <a:latin typeface="+mj-lt"/>
                <a:ea typeface="+mj-ea"/>
                <a:cs typeface="+mj-cs"/>
                <a:sym typeface="Raleway Regular"/>
              </a:defRPr>
            </a:lvl1pPr>
          </a:lstStyle>
          <a:p>
            <a:pPr/>
            <a:r>
              <a:t>02</a:t>
            </a:r>
          </a:p>
        </p:txBody>
      </p:sp>
      <p:sp>
        <p:nvSpPr>
          <p:cNvPr id="799" name="Text Box 2"/>
          <p:cNvSpPr txBox="1"/>
          <p:nvPr/>
        </p:nvSpPr>
        <p:spPr>
          <a:xfrm>
            <a:off x="3459160" y="1920238"/>
            <a:ext cx="14165271"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800">
                <a:latin typeface="Raleway SemiBold"/>
                <a:ea typeface="Raleway SemiBold"/>
                <a:cs typeface="Raleway SemiBold"/>
                <a:sym typeface="Raleway SemiBold"/>
              </a:defRPr>
            </a:lvl1pPr>
          </a:lstStyle>
          <a:p>
            <a:pPr/>
            <a:r>
              <a:t>Sharia-Compliant Digital Banking</a:t>
            </a:r>
          </a:p>
        </p:txBody>
      </p:sp>
      <p:sp>
        <p:nvSpPr>
          <p:cNvPr id="800" name="Line 4"/>
          <p:cNvSpPr/>
          <p:nvPr/>
        </p:nvSpPr>
        <p:spPr>
          <a:xfrm>
            <a:off x="3502151" y="2971800"/>
            <a:ext cx="7407280" cy="0"/>
          </a:xfrm>
          <a:prstGeom prst="line">
            <a:avLst/>
          </a:prstGeom>
          <a:ln w="12700">
            <a:solidFill>
              <a:srgbClr val="5E5E5E"/>
            </a:solidFill>
          </a:ln>
        </p:spPr>
        <p:txBody>
          <a:bodyPr lIns="45718" tIns="45718" rIns="45718" bIns="45718"/>
          <a:lstStyle/>
          <a:p>
            <a:pPr/>
          </a:p>
        </p:txBody>
      </p:sp>
      <p:sp>
        <p:nvSpPr>
          <p:cNvPr id="801" name="Line 5"/>
          <p:cNvSpPr/>
          <p:nvPr/>
        </p:nvSpPr>
        <p:spPr>
          <a:xfrm>
            <a:off x="3502152" y="2971800"/>
            <a:ext cx="2111382" cy="0"/>
          </a:xfrm>
          <a:prstGeom prst="line">
            <a:avLst/>
          </a:prstGeom>
          <a:ln w="76200">
            <a:solidFill>
              <a:srgbClr val="FF9300"/>
            </a:solidFill>
          </a:ln>
        </p:spPr>
        <p:txBody>
          <a:bodyPr lIns="45718" tIns="45718" rIns="45718" bIns="45718"/>
          <a:lstStyle/>
          <a:p>
            <a:pPr/>
          </a:p>
        </p:txBody>
      </p:sp>
      <p:sp>
        <p:nvSpPr>
          <p:cNvPr id="802" name="Slide Number Placeholder 1"/>
          <p:cNvSpPr txBox="1"/>
          <p:nvPr>
            <p:ph type="sldNum" sz="quarter" idx="4294967295"/>
          </p:nvPr>
        </p:nvSpPr>
        <p:spPr>
          <a:xfrm>
            <a:off x="22928116" y="12801600"/>
            <a:ext cx="440031" cy="520700"/>
          </a:xfrm>
          <a:prstGeom prst="rect">
            <a:avLst/>
          </a:prstGeom>
          <a:extLst>
            <a:ext uri="{C572A759-6A51-4108-AA02-DFA0A04FC94B}">
              <ma14:wrappingTextBoxFlag xmlns:ma14="http://schemas.microsoft.com/office/mac/drawingml/2011/main" val="1"/>
            </a:ext>
          </a:extLst>
        </p:spPr>
        <p:txBody>
          <a:bodyPr/>
          <a:lstStyle>
            <a:lvl1pPr>
              <a:defRPr sz="2800"/>
            </a:lvl1pPr>
          </a:lstStyle>
          <a:p>
            <a:pPr/>
            <a:fld id="{86CB4B4D-7CA3-9044-876B-883B54F8677D}" type="slidenum"/>
          </a:p>
        </p:txBody>
      </p:sp>
      <p:pic>
        <p:nvPicPr>
          <p:cNvPr id="803" name="Picture 139" descr="Picture 139"/>
          <p:cNvPicPr>
            <a:picLocks noChangeAspect="1"/>
          </p:cNvPicPr>
          <p:nvPr/>
        </p:nvPicPr>
        <p:blipFill>
          <a:blip r:embed="rId2">
            <a:extLst/>
          </a:blip>
          <a:srcRect l="0" t="0" r="82132" b="0"/>
          <a:stretch>
            <a:fillRect/>
          </a:stretch>
        </p:blipFill>
        <p:spPr>
          <a:xfrm>
            <a:off x="22710973" y="568063"/>
            <a:ext cx="874475" cy="798513"/>
          </a:xfrm>
          <a:prstGeom prst="rect">
            <a:avLst/>
          </a:prstGeom>
          <a:ln w="12700">
            <a:miter lim="400000"/>
          </a:ln>
        </p:spPr>
      </p:pic>
      <p:pic>
        <p:nvPicPr>
          <p:cNvPr id="804" name="Picture 1" descr="Picture 1"/>
          <p:cNvPicPr>
            <a:picLocks noChangeAspect="1"/>
          </p:cNvPicPr>
          <p:nvPr/>
        </p:nvPicPr>
        <p:blipFill>
          <a:blip r:embed="rId3">
            <a:extLst/>
          </a:blip>
          <a:srcRect l="90829" t="0" r="1980" b="0"/>
          <a:stretch>
            <a:fillRect/>
          </a:stretch>
        </p:blipFill>
        <p:spPr>
          <a:xfrm>
            <a:off x="-88901" y="0"/>
            <a:ext cx="1751018" cy="13716000"/>
          </a:xfrm>
          <a:prstGeom prst="rect">
            <a:avLst/>
          </a:prstGeom>
          <a:ln w="12700">
            <a:miter lim="400000"/>
          </a:ln>
        </p:spPr>
      </p:pic>
      <p:sp>
        <p:nvSpPr>
          <p:cNvPr id="805" name="Eliminating obstacles"/>
          <p:cNvSpPr txBox="1"/>
          <p:nvPr/>
        </p:nvSpPr>
        <p:spPr>
          <a:xfrm>
            <a:off x="3100925" y="8435623"/>
            <a:ext cx="3742611" cy="1691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defRPr sz="3600">
                <a:solidFill>
                  <a:srgbClr val="F09837"/>
                </a:solidFill>
                <a:latin typeface="Raleway SemiBold"/>
                <a:ea typeface="Raleway SemiBold"/>
                <a:cs typeface="Raleway SemiBold"/>
                <a:sym typeface="Raleway SemiBold"/>
              </a:defRPr>
            </a:lvl1pPr>
          </a:lstStyle>
          <a:p>
            <a:pPr/>
            <a:r>
              <a:t>Building digital-native sharia solutions</a:t>
            </a:r>
          </a:p>
        </p:txBody>
      </p:sp>
      <p:pic>
        <p:nvPicPr>
          <p:cNvPr id="806" name="Picture 4" descr="Picture 4"/>
          <p:cNvPicPr>
            <a:picLocks noChangeAspect="1"/>
          </p:cNvPicPr>
          <p:nvPr/>
        </p:nvPicPr>
        <p:blipFill>
          <a:blip r:embed="rId4">
            <a:extLst/>
          </a:blip>
          <a:stretch>
            <a:fillRect/>
          </a:stretch>
        </p:blipFill>
        <p:spPr>
          <a:xfrm>
            <a:off x="3690892" y="5328056"/>
            <a:ext cx="2562678" cy="2562677"/>
          </a:xfrm>
          <a:prstGeom prst="rect">
            <a:avLst/>
          </a:prstGeom>
          <a:ln w="12700">
            <a:miter lim="400000"/>
          </a:ln>
        </p:spPr>
      </p:pic>
      <p:grpSp>
        <p:nvGrpSpPr>
          <p:cNvPr id="809" name="Group"/>
          <p:cNvGrpSpPr/>
          <p:nvPr/>
        </p:nvGrpSpPr>
        <p:grpSpPr>
          <a:xfrm>
            <a:off x="7764208" y="5387694"/>
            <a:ext cx="3818297" cy="3047932"/>
            <a:chOff x="0" y="0"/>
            <a:chExt cx="3818295" cy="3047931"/>
          </a:xfrm>
        </p:grpSpPr>
        <p:sp>
          <p:nvSpPr>
            <p:cNvPr id="807" name="Empowering their mobiles"/>
            <p:cNvSpPr/>
            <p:nvPr/>
          </p:nvSpPr>
          <p:spPr>
            <a:xfrm>
              <a:off x="0" y="3047931"/>
              <a:ext cx="3818296"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defTabSz="457200">
                <a:defRPr sz="3600">
                  <a:solidFill>
                    <a:srgbClr val="F09837"/>
                  </a:solidFill>
                  <a:latin typeface="Raleway SemiBold"/>
                  <a:ea typeface="Raleway SemiBold"/>
                  <a:cs typeface="Raleway SemiBold"/>
                  <a:sym typeface="Raleway SemiBold"/>
                </a:defRPr>
              </a:lvl1pPr>
            </a:lstStyle>
            <a:p>
              <a:pPr/>
              <a:r>
                <a:t>Empowering customers mobiles</a:t>
              </a:r>
            </a:p>
          </p:txBody>
        </p:sp>
        <p:pic>
          <p:nvPicPr>
            <p:cNvPr id="808" name="Image" descr="Image"/>
            <p:cNvPicPr>
              <a:picLocks noChangeAspect="1"/>
            </p:cNvPicPr>
            <p:nvPr/>
          </p:nvPicPr>
          <p:blipFill>
            <a:blip r:embed="rId5">
              <a:extLst/>
            </a:blip>
            <a:stretch>
              <a:fillRect/>
            </a:stretch>
          </p:blipFill>
          <p:spPr>
            <a:xfrm>
              <a:off x="657627" y="0"/>
              <a:ext cx="2503042" cy="2503039"/>
            </a:xfrm>
            <a:prstGeom prst="rect">
              <a:avLst/>
            </a:prstGeom>
            <a:ln w="12700" cap="flat">
              <a:noFill/>
              <a:miter lim="400000"/>
            </a:ln>
            <a:effectLst/>
          </p:spPr>
        </p:pic>
      </p:grpSp>
      <p:grpSp>
        <p:nvGrpSpPr>
          <p:cNvPr id="812" name="Group"/>
          <p:cNvGrpSpPr/>
          <p:nvPr/>
        </p:nvGrpSpPr>
        <p:grpSpPr>
          <a:xfrm>
            <a:off x="12917564" y="5387691"/>
            <a:ext cx="4542950" cy="4206171"/>
            <a:chOff x="0" y="-1"/>
            <a:chExt cx="4542949" cy="4206170"/>
          </a:xfrm>
        </p:grpSpPr>
        <p:sp>
          <p:nvSpPr>
            <p:cNvPr id="810" name="Hyper personalised products &amp; services"/>
            <p:cNvSpPr txBox="1"/>
            <p:nvPr/>
          </p:nvSpPr>
          <p:spPr>
            <a:xfrm>
              <a:off x="-1" y="3047933"/>
              <a:ext cx="4542950" cy="11582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defTabSz="457200">
                <a:defRPr sz="3600">
                  <a:solidFill>
                    <a:srgbClr val="F09837"/>
                  </a:solidFill>
                  <a:latin typeface="Raleway SemiBold"/>
                  <a:ea typeface="Raleway SemiBold"/>
                  <a:cs typeface="Raleway SemiBold"/>
                  <a:sym typeface="Raleway SemiBold"/>
                </a:defRPr>
              </a:lvl1pPr>
            </a:lstStyle>
            <a:p>
              <a:pPr/>
              <a:r>
                <a:t>Hyper personalised products &amp; services</a:t>
              </a:r>
            </a:p>
          </p:txBody>
        </p:sp>
        <p:pic>
          <p:nvPicPr>
            <p:cNvPr id="811" name="Picture 3" descr="Picture 3"/>
            <p:cNvPicPr>
              <a:picLocks noChangeAspect="1"/>
            </p:cNvPicPr>
            <p:nvPr/>
          </p:nvPicPr>
          <p:blipFill>
            <a:blip r:embed="rId6">
              <a:extLst/>
            </a:blip>
            <a:stretch>
              <a:fillRect/>
            </a:stretch>
          </p:blipFill>
          <p:spPr>
            <a:xfrm>
              <a:off x="694514" y="-2"/>
              <a:ext cx="2503043" cy="2503043"/>
            </a:xfrm>
            <a:prstGeom prst="rect">
              <a:avLst/>
            </a:prstGeom>
            <a:ln w="12700" cap="flat">
              <a:noFill/>
              <a:miter lim="400000"/>
            </a:ln>
            <a:effectLst/>
          </p:spPr>
        </p:pic>
      </p:grpSp>
      <p:grpSp>
        <p:nvGrpSpPr>
          <p:cNvPr id="815" name="Group"/>
          <p:cNvGrpSpPr/>
          <p:nvPr/>
        </p:nvGrpSpPr>
        <p:grpSpPr>
          <a:xfrm>
            <a:off x="18511538" y="5684142"/>
            <a:ext cx="4542948" cy="2751486"/>
            <a:chOff x="0" y="0"/>
            <a:chExt cx="4542947" cy="2751485"/>
          </a:xfrm>
        </p:grpSpPr>
        <p:sp>
          <p:nvSpPr>
            <p:cNvPr id="813" name="Leveraging local resources"/>
            <p:cNvSpPr/>
            <p:nvPr/>
          </p:nvSpPr>
          <p:spPr>
            <a:xfrm>
              <a:off x="0" y="2751485"/>
              <a:ext cx="4542948"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defTabSz="457200">
                <a:defRPr sz="3600">
                  <a:solidFill>
                    <a:srgbClr val="F09837"/>
                  </a:solidFill>
                  <a:latin typeface="Raleway SemiBold"/>
                  <a:ea typeface="Raleway SemiBold"/>
                  <a:cs typeface="Raleway SemiBold"/>
                  <a:sym typeface="Raleway SemiBold"/>
                </a:defRPr>
              </a:lvl1pPr>
            </a:lstStyle>
            <a:p>
              <a:pPr/>
              <a:r>
                <a:t>Growing sharia-compliant digital propositions</a:t>
              </a:r>
            </a:p>
          </p:txBody>
        </p:sp>
        <p:pic>
          <p:nvPicPr>
            <p:cNvPr id="814" name="Image" descr="Image"/>
            <p:cNvPicPr>
              <a:picLocks noChangeAspect="1"/>
            </p:cNvPicPr>
            <p:nvPr/>
          </p:nvPicPr>
          <p:blipFill>
            <a:blip r:embed="rId7">
              <a:extLst/>
            </a:blip>
            <a:stretch>
              <a:fillRect/>
            </a:stretch>
          </p:blipFill>
          <p:spPr>
            <a:xfrm>
              <a:off x="1168178" y="0"/>
              <a:ext cx="2206591" cy="2206589"/>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7" name="Line 1"/>
          <p:cNvSpPr/>
          <p:nvPr/>
        </p:nvSpPr>
        <p:spPr>
          <a:xfrm flipH="1">
            <a:off x="23040973" y="12784138"/>
            <a:ext cx="1509716" cy="7"/>
          </a:xfrm>
          <a:prstGeom prst="line">
            <a:avLst/>
          </a:prstGeom>
          <a:ln w="12700">
            <a:solidFill>
              <a:srgbClr val="FF9300"/>
            </a:solidFill>
          </a:ln>
        </p:spPr>
        <p:txBody>
          <a:bodyPr lIns="45718" tIns="45718" rIns="45718" bIns="45718"/>
          <a:lstStyle/>
          <a:p>
            <a:pPr/>
          </a:p>
        </p:txBody>
      </p:sp>
      <p:sp>
        <p:nvSpPr>
          <p:cNvPr id="818" name="Text Box 2"/>
          <p:cNvSpPr txBox="1"/>
          <p:nvPr/>
        </p:nvSpPr>
        <p:spPr>
          <a:xfrm>
            <a:off x="3459160" y="1920238"/>
            <a:ext cx="14165271"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800">
                <a:latin typeface="Raleway SemiBold"/>
                <a:ea typeface="Raleway SemiBold"/>
                <a:cs typeface="Raleway SemiBold"/>
                <a:sym typeface="Raleway SemiBold"/>
              </a:defRPr>
            </a:lvl1pPr>
          </a:lstStyle>
          <a:p>
            <a:pPr/>
            <a:r>
              <a:t>Digibanc™</a:t>
            </a:r>
          </a:p>
        </p:txBody>
      </p:sp>
      <p:sp>
        <p:nvSpPr>
          <p:cNvPr id="819" name="Line 4"/>
          <p:cNvSpPr/>
          <p:nvPr/>
        </p:nvSpPr>
        <p:spPr>
          <a:xfrm>
            <a:off x="3502151" y="2971800"/>
            <a:ext cx="7407280" cy="0"/>
          </a:xfrm>
          <a:prstGeom prst="line">
            <a:avLst/>
          </a:prstGeom>
          <a:ln w="12700">
            <a:solidFill>
              <a:srgbClr val="5E5E5E"/>
            </a:solidFill>
          </a:ln>
        </p:spPr>
        <p:txBody>
          <a:bodyPr lIns="45718" tIns="45718" rIns="45718" bIns="45718"/>
          <a:lstStyle/>
          <a:p>
            <a:pPr/>
          </a:p>
        </p:txBody>
      </p:sp>
      <p:sp>
        <p:nvSpPr>
          <p:cNvPr id="820" name="Line 5"/>
          <p:cNvSpPr/>
          <p:nvPr/>
        </p:nvSpPr>
        <p:spPr>
          <a:xfrm>
            <a:off x="3502152" y="2971800"/>
            <a:ext cx="2111382" cy="0"/>
          </a:xfrm>
          <a:prstGeom prst="line">
            <a:avLst/>
          </a:prstGeom>
          <a:ln w="76200">
            <a:solidFill>
              <a:srgbClr val="FF9300"/>
            </a:solidFill>
          </a:ln>
        </p:spPr>
        <p:txBody>
          <a:bodyPr lIns="45718" tIns="45718" rIns="45718" bIns="45718"/>
          <a:lstStyle/>
          <a:p>
            <a:pPr/>
          </a:p>
        </p:txBody>
      </p:sp>
      <p:sp>
        <p:nvSpPr>
          <p:cNvPr id="821" name="Slide Number Placeholder 1"/>
          <p:cNvSpPr txBox="1"/>
          <p:nvPr>
            <p:ph type="sldNum" sz="quarter" idx="4294967295"/>
          </p:nvPr>
        </p:nvSpPr>
        <p:spPr>
          <a:xfrm>
            <a:off x="22924383" y="12801600"/>
            <a:ext cx="447498" cy="520700"/>
          </a:xfrm>
          <a:prstGeom prst="rect">
            <a:avLst/>
          </a:prstGeom>
          <a:extLst>
            <a:ext uri="{C572A759-6A51-4108-AA02-DFA0A04FC94B}">
              <ma14:wrappingTextBoxFlag xmlns:ma14="http://schemas.microsoft.com/office/mac/drawingml/2011/main" val="1"/>
            </a:ext>
          </a:extLst>
        </p:spPr>
        <p:txBody>
          <a:bodyPr/>
          <a:lstStyle>
            <a:lvl1pPr>
              <a:defRPr sz="2800"/>
            </a:lvl1pPr>
          </a:lstStyle>
          <a:p>
            <a:pPr/>
            <a:fld id="{86CB4B4D-7CA3-9044-876B-883B54F8677D}" type="slidenum"/>
          </a:p>
        </p:txBody>
      </p:sp>
      <p:pic>
        <p:nvPicPr>
          <p:cNvPr id="822" name="Picture 139" descr="Picture 139"/>
          <p:cNvPicPr>
            <a:picLocks noChangeAspect="1"/>
          </p:cNvPicPr>
          <p:nvPr/>
        </p:nvPicPr>
        <p:blipFill>
          <a:blip r:embed="rId2">
            <a:extLst/>
          </a:blip>
          <a:srcRect l="0" t="0" r="82132" b="0"/>
          <a:stretch>
            <a:fillRect/>
          </a:stretch>
        </p:blipFill>
        <p:spPr>
          <a:xfrm>
            <a:off x="22710973" y="568063"/>
            <a:ext cx="874475" cy="798513"/>
          </a:xfrm>
          <a:prstGeom prst="rect">
            <a:avLst/>
          </a:prstGeom>
          <a:ln w="12700">
            <a:miter lim="400000"/>
          </a:ln>
        </p:spPr>
      </p:pic>
      <p:pic>
        <p:nvPicPr>
          <p:cNvPr id="823" name="Picture 1" descr="Picture 1"/>
          <p:cNvPicPr>
            <a:picLocks noChangeAspect="1"/>
          </p:cNvPicPr>
          <p:nvPr/>
        </p:nvPicPr>
        <p:blipFill>
          <a:blip r:embed="rId3">
            <a:extLst/>
          </a:blip>
          <a:srcRect l="90829" t="0" r="1980" b="0"/>
          <a:stretch>
            <a:fillRect/>
          </a:stretch>
        </p:blipFill>
        <p:spPr>
          <a:xfrm>
            <a:off x="-88901" y="0"/>
            <a:ext cx="1751018" cy="13716000"/>
          </a:xfrm>
          <a:prstGeom prst="rect">
            <a:avLst/>
          </a:prstGeom>
          <a:ln w="12700">
            <a:miter lim="400000"/>
          </a:ln>
        </p:spPr>
      </p:pic>
      <p:sp>
        <p:nvSpPr>
          <p:cNvPr id="824" name="Text Box 7"/>
          <p:cNvSpPr txBox="1"/>
          <p:nvPr/>
        </p:nvSpPr>
        <p:spPr>
          <a:xfrm>
            <a:off x="3446460" y="3582794"/>
            <a:ext cx="19594516" cy="8639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7000"/>
              </a:lnSpc>
              <a:spcBef>
                <a:spcPts val="800"/>
              </a:spcBef>
              <a:defRPr sz="2400">
                <a:latin typeface="Raleway Bold"/>
                <a:ea typeface="Raleway Bold"/>
                <a:cs typeface="Raleway Bold"/>
                <a:sym typeface="Raleway Bold"/>
              </a:defRPr>
            </a:pPr>
            <a:r>
              <a:t>The </a:t>
            </a:r>
            <a:r>
              <a:rPr>
                <a:solidFill>
                  <a:srgbClr val="FF9300"/>
                </a:solidFill>
              </a:rPr>
              <a:t>Digibanc™</a:t>
            </a:r>
            <a:r>
              <a:t> </a:t>
            </a:r>
            <a:r>
              <a:rPr>
                <a:latin typeface="+mj-lt"/>
                <a:ea typeface="+mj-ea"/>
                <a:cs typeface="+mj-cs"/>
                <a:sym typeface="Raleway Regular"/>
              </a:rPr>
              <a:t>“Digital Banking Suite” helps banks and financial institutions take bold steps to thrive in the future by enabling their value chain wins with the support of intuitive and flexible enterprise technologies that are ready for the future.</a:t>
            </a:r>
          </a:p>
        </p:txBody>
      </p:sp>
      <p:sp>
        <p:nvSpPr>
          <p:cNvPr id="825" name="Rectangle 51"/>
          <p:cNvSpPr txBox="1"/>
          <p:nvPr/>
        </p:nvSpPr>
        <p:spPr>
          <a:xfrm>
            <a:off x="3492182" y="4752973"/>
            <a:ext cx="9720900" cy="164198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107000"/>
              </a:lnSpc>
              <a:spcBef>
                <a:spcPts val="800"/>
              </a:spcBef>
              <a:defRPr sz="2400">
                <a:solidFill>
                  <a:srgbClr val="FF9300"/>
                </a:solidFill>
                <a:latin typeface="Raleway Bold"/>
                <a:ea typeface="Raleway Bold"/>
                <a:cs typeface="Raleway Bold"/>
                <a:sym typeface="Raleway Bold"/>
              </a:defRPr>
            </a:pPr>
            <a:r>
              <a:t>Digibanc™</a:t>
            </a:r>
            <a:r>
              <a:rPr>
                <a:solidFill>
                  <a:srgbClr val="000000"/>
                </a:solidFill>
                <a:latin typeface="+mj-lt"/>
                <a:ea typeface="+mj-ea"/>
                <a:cs typeface="+mj-cs"/>
                <a:sym typeface="Raleway Regular"/>
              </a:rPr>
              <a:t> is a complete “digital bank in a box” platform exclusively built on our proprietary technologies. The platform suite has been developed to enable enterprise wide digital transformation across organizations aiming to explore digital financial services</a:t>
            </a:r>
          </a:p>
        </p:txBody>
      </p:sp>
      <p:sp>
        <p:nvSpPr>
          <p:cNvPr id="826" name="Line 8"/>
          <p:cNvSpPr/>
          <p:nvPr/>
        </p:nvSpPr>
        <p:spPr>
          <a:xfrm>
            <a:off x="14227175" y="5694362"/>
            <a:ext cx="838201" cy="4"/>
          </a:xfrm>
          <a:prstGeom prst="line">
            <a:avLst/>
          </a:prstGeom>
          <a:ln w="57150">
            <a:solidFill>
              <a:srgbClr val="FF9300"/>
            </a:solidFill>
            <a:tailEnd type="triangle"/>
          </a:ln>
        </p:spPr>
        <p:txBody>
          <a:bodyPr lIns="45718" tIns="45718" rIns="45718" bIns="45718"/>
          <a:lstStyle/>
          <a:p>
            <a:pPr/>
          </a:p>
        </p:txBody>
      </p:sp>
      <p:sp>
        <p:nvSpPr>
          <p:cNvPr id="827" name="Text Box 9"/>
          <p:cNvSpPr txBox="1"/>
          <p:nvPr/>
        </p:nvSpPr>
        <p:spPr>
          <a:xfrm>
            <a:off x="15546387" y="5419721"/>
            <a:ext cx="7494587" cy="54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a:latin typeface="Raleway SemiBold"/>
                <a:ea typeface="Raleway SemiBold"/>
                <a:cs typeface="Raleway SemiBold"/>
                <a:sym typeface="Raleway SemiBold"/>
              </a:defRPr>
            </a:lvl1pPr>
          </a:lstStyle>
          <a:p>
            <a:pPr/>
            <a:r>
              <a:t>Highly Modular Construction</a:t>
            </a:r>
          </a:p>
        </p:txBody>
      </p:sp>
      <p:sp>
        <p:nvSpPr>
          <p:cNvPr id="828" name="Text Box 10"/>
          <p:cNvSpPr txBox="1"/>
          <p:nvPr/>
        </p:nvSpPr>
        <p:spPr>
          <a:xfrm>
            <a:off x="15546387" y="6396037"/>
            <a:ext cx="7494587" cy="99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a:latin typeface="Raleway SemiBold"/>
                <a:ea typeface="Raleway SemiBold"/>
                <a:cs typeface="Raleway SemiBold"/>
                <a:sym typeface="Raleway SemiBold"/>
              </a:defRPr>
            </a:lvl1pPr>
          </a:lstStyle>
          <a:p>
            <a:pPr/>
            <a:r>
              <a:t>Scalable and Connectively Robust Framework</a:t>
            </a:r>
          </a:p>
        </p:txBody>
      </p:sp>
      <p:sp>
        <p:nvSpPr>
          <p:cNvPr id="829" name="Line 11"/>
          <p:cNvSpPr/>
          <p:nvPr/>
        </p:nvSpPr>
        <p:spPr>
          <a:xfrm>
            <a:off x="14227175" y="6675438"/>
            <a:ext cx="838201" cy="5"/>
          </a:xfrm>
          <a:prstGeom prst="line">
            <a:avLst/>
          </a:prstGeom>
          <a:ln w="57150">
            <a:solidFill>
              <a:srgbClr val="FF9300"/>
            </a:solidFill>
            <a:tailEnd type="triangle"/>
          </a:ln>
        </p:spPr>
        <p:txBody>
          <a:bodyPr lIns="45718" tIns="45718" rIns="45718" bIns="45718"/>
          <a:lstStyle/>
          <a:p>
            <a:pPr/>
          </a:p>
        </p:txBody>
      </p:sp>
      <p:sp>
        <p:nvSpPr>
          <p:cNvPr id="830" name="Text Box 12"/>
          <p:cNvSpPr txBox="1"/>
          <p:nvPr/>
        </p:nvSpPr>
        <p:spPr>
          <a:xfrm>
            <a:off x="15546387" y="11641135"/>
            <a:ext cx="7161212" cy="99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a:latin typeface="Raleway SemiBold"/>
                <a:ea typeface="Raleway SemiBold"/>
                <a:cs typeface="Raleway SemiBold"/>
                <a:sym typeface="Raleway SemiBold"/>
              </a:defRPr>
            </a:lvl1pPr>
          </a:lstStyle>
          <a:p>
            <a:pPr/>
            <a:r>
              <a:t>Adherence to International and Local Regulatory Compliances</a:t>
            </a:r>
          </a:p>
        </p:txBody>
      </p:sp>
      <p:sp>
        <p:nvSpPr>
          <p:cNvPr id="831" name="Text Box 13"/>
          <p:cNvSpPr txBox="1"/>
          <p:nvPr/>
        </p:nvSpPr>
        <p:spPr>
          <a:xfrm>
            <a:off x="15546387" y="7613649"/>
            <a:ext cx="7494587" cy="99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a:latin typeface="Raleway SemiBold"/>
                <a:ea typeface="Raleway SemiBold"/>
                <a:cs typeface="Raleway SemiBold"/>
                <a:sym typeface="Raleway SemiBold"/>
              </a:defRPr>
            </a:lvl1pPr>
          </a:lstStyle>
          <a:p>
            <a:pPr/>
            <a:r>
              <a:t>Cloud Ready Open Technology Architecture</a:t>
            </a:r>
          </a:p>
        </p:txBody>
      </p:sp>
      <p:sp>
        <p:nvSpPr>
          <p:cNvPr id="832" name="Line 14"/>
          <p:cNvSpPr/>
          <p:nvPr/>
        </p:nvSpPr>
        <p:spPr>
          <a:xfrm>
            <a:off x="14227175" y="8110538"/>
            <a:ext cx="838201" cy="5"/>
          </a:xfrm>
          <a:prstGeom prst="line">
            <a:avLst/>
          </a:prstGeom>
          <a:ln w="57150">
            <a:solidFill>
              <a:srgbClr val="FF9300"/>
            </a:solidFill>
            <a:tailEnd type="triangle"/>
          </a:ln>
        </p:spPr>
        <p:txBody>
          <a:bodyPr lIns="45718" tIns="45718" rIns="45718" bIns="45718"/>
          <a:lstStyle/>
          <a:p>
            <a:pPr/>
          </a:p>
        </p:txBody>
      </p:sp>
      <p:sp>
        <p:nvSpPr>
          <p:cNvPr id="833" name="Line 15"/>
          <p:cNvSpPr/>
          <p:nvPr/>
        </p:nvSpPr>
        <p:spPr>
          <a:xfrm>
            <a:off x="14227175" y="9240838"/>
            <a:ext cx="838201" cy="5"/>
          </a:xfrm>
          <a:prstGeom prst="line">
            <a:avLst/>
          </a:prstGeom>
          <a:ln w="57150">
            <a:solidFill>
              <a:srgbClr val="FF9300"/>
            </a:solidFill>
            <a:tailEnd type="triangle"/>
          </a:ln>
        </p:spPr>
        <p:txBody>
          <a:bodyPr lIns="45718" tIns="45718" rIns="45718" bIns="45718"/>
          <a:lstStyle/>
          <a:p>
            <a:pPr/>
          </a:p>
        </p:txBody>
      </p:sp>
      <p:sp>
        <p:nvSpPr>
          <p:cNvPr id="834" name="Text Box 16"/>
          <p:cNvSpPr txBox="1"/>
          <p:nvPr/>
        </p:nvSpPr>
        <p:spPr>
          <a:xfrm>
            <a:off x="15546387" y="8966199"/>
            <a:ext cx="7494587" cy="54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a:latin typeface="Raleway SemiBold"/>
                <a:ea typeface="Raleway SemiBold"/>
                <a:cs typeface="Raleway SemiBold"/>
                <a:sym typeface="Raleway SemiBold"/>
              </a:defRPr>
            </a:lvl1pPr>
          </a:lstStyle>
          <a:p>
            <a:pPr/>
            <a:r>
              <a:t>Superior Performance and Reliability</a:t>
            </a:r>
          </a:p>
        </p:txBody>
      </p:sp>
      <p:sp>
        <p:nvSpPr>
          <p:cNvPr id="835" name="Text Box 17"/>
          <p:cNvSpPr txBox="1"/>
          <p:nvPr/>
        </p:nvSpPr>
        <p:spPr>
          <a:xfrm>
            <a:off x="15546387" y="10155235"/>
            <a:ext cx="7494587" cy="99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a:latin typeface="Raleway SemiBold"/>
                <a:ea typeface="Raleway SemiBold"/>
                <a:cs typeface="Raleway SemiBold"/>
                <a:sym typeface="Raleway SemiBold"/>
              </a:defRPr>
            </a:lvl1pPr>
          </a:lstStyle>
          <a:p>
            <a:pPr/>
            <a:r>
              <a:t>Embedded with Enterprise Grade Security</a:t>
            </a:r>
          </a:p>
        </p:txBody>
      </p:sp>
      <p:sp>
        <p:nvSpPr>
          <p:cNvPr id="836" name="Line 18"/>
          <p:cNvSpPr/>
          <p:nvPr/>
        </p:nvSpPr>
        <p:spPr>
          <a:xfrm>
            <a:off x="14227175" y="10420350"/>
            <a:ext cx="838201" cy="0"/>
          </a:xfrm>
          <a:prstGeom prst="line">
            <a:avLst/>
          </a:prstGeom>
          <a:ln w="57150">
            <a:solidFill>
              <a:srgbClr val="FF9300"/>
            </a:solidFill>
            <a:tailEnd type="triangle"/>
          </a:ln>
        </p:spPr>
        <p:txBody>
          <a:bodyPr lIns="45718" tIns="45718" rIns="45718" bIns="45718"/>
          <a:lstStyle/>
          <a:p>
            <a:pPr/>
          </a:p>
        </p:txBody>
      </p:sp>
      <p:sp>
        <p:nvSpPr>
          <p:cNvPr id="837" name="Line 19"/>
          <p:cNvSpPr/>
          <p:nvPr/>
        </p:nvSpPr>
        <p:spPr>
          <a:xfrm>
            <a:off x="14227175" y="11918950"/>
            <a:ext cx="838201" cy="0"/>
          </a:xfrm>
          <a:prstGeom prst="line">
            <a:avLst/>
          </a:prstGeom>
          <a:ln w="57150">
            <a:solidFill>
              <a:srgbClr val="FF9300"/>
            </a:solidFill>
            <a:tailEnd type="triangle"/>
          </a:ln>
        </p:spPr>
        <p:txBody>
          <a:bodyPr lIns="45718" tIns="45718" rIns="45718" bIns="45718"/>
          <a:lstStyle/>
          <a:p>
            <a:pPr/>
          </a:p>
        </p:txBody>
      </p:sp>
      <p:pic>
        <p:nvPicPr>
          <p:cNvPr id="838" name="Picture 1" descr="Picture 1"/>
          <p:cNvPicPr>
            <a:picLocks noChangeAspect="1"/>
          </p:cNvPicPr>
          <p:nvPr/>
        </p:nvPicPr>
        <p:blipFill>
          <a:blip r:embed="rId4">
            <a:extLst/>
          </a:blip>
          <a:stretch>
            <a:fillRect/>
          </a:stretch>
        </p:blipFill>
        <p:spPr>
          <a:xfrm>
            <a:off x="3497262" y="7822993"/>
            <a:ext cx="9836406" cy="5194714"/>
          </a:xfrm>
          <a:prstGeom prst="rect">
            <a:avLst/>
          </a:prstGeom>
          <a:ln w="12700">
            <a:miter lim="400000"/>
          </a:ln>
        </p:spPr>
      </p:pic>
      <p:sp>
        <p:nvSpPr>
          <p:cNvPr id="839" name="Text Box 9"/>
          <p:cNvSpPr txBox="1"/>
          <p:nvPr/>
        </p:nvSpPr>
        <p:spPr>
          <a:xfrm>
            <a:off x="3497262" y="6729307"/>
            <a:ext cx="7494587" cy="54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a:solidFill>
                  <a:srgbClr val="FF9300"/>
                </a:solidFill>
                <a:latin typeface="Raleway SemiBold"/>
                <a:ea typeface="Raleway SemiBold"/>
                <a:cs typeface="Raleway SemiBold"/>
                <a:sym typeface="Raleway SemiBold"/>
              </a:defRPr>
            </a:pPr>
            <a:r>
              <a:t>Digibanc™</a:t>
            </a:r>
            <a:r>
              <a:rPr>
                <a:solidFill>
                  <a:srgbClr val="000000"/>
                </a:solidFill>
              </a:rPr>
              <a:t> 470+ Ready Integration APIs</a:t>
            </a:r>
          </a:p>
        </p:txBody>
      </p:sp>
      <p:sp>
        <p:nvSpPr>
          <p:cNvPr id="840" name="Text Box 6"/>
          <p:cNvSpPr txBox="1"/>
          <p:nvPr/>
        </p:nvSpPr>
        <p:spPr>
          <a:xfrm>
            <a:off x="3455988" y="1155699"/>
            <a:ext cx="8669337"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solidFill>
                  <a:srgbClr val="FF9300"/>
                </a:solidFill>
                <a:latin typeface="+mj-lt"/>
                <a:ea typeface="+mj-ea"/>
                <a:cs typeface="+mj-cs"/>
                <a:sym typeface="Raleway Regular"/>
              </a:defRPr>
            </a:lvl1pPr>
          </a:lstStyle>
          <a:p>
            <a:pPr/>
            <a:r>
              <a:t>02</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2" name="Line 1"/>
          <p:cNvSpPr/>
          <p:nvPr/>
        </p:nvSpPr>
        <p:spPr>
          <a:xfrm flipH="1">
            <a:off x="23040973" y="12784138"/>
            <a:ext cx="1509716" cy="7"/>
          </a:xfrm>
          <a:prstGeom prst="line">
            <a:avLst/>
          </a:prstGeom>
          <a:ln w="12700">
            <a:solidFill>
              <a:srgbClr val="FF9300"/>
            </a:solidFill>
          </a:ln>
        </p:spPr>
        <p:txBody>
          <a:bodyPr lIns="45718" tIns="45718" rIns="45718" bIns="45718"/>
          <a:lstStyle/>
          <a:p>
            <a:pPr/>
          </a:p>
        </p:txBody>
      </p:sp>
      <p:sp>
        <p:nvSpPr>
          <p:cNvPr id="843" name="Text Box 2"/>
          <p:cNvSpPr txBox="1"/>
          <p:nvPr/>
        </p:nvSpPr>
        <p:spPr>
          <a:xfrm>
            <a:off x="3459160" y="1920238"/>
            <a:ext cx="14165271"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800">
                <a:latin typeface="Raleway SemiBold"/>
                <a:ea typeface="Raleway SemiBold"/>
                <a:cs typeface="Raleway SemiBold"/>
                <a:sym typeface="Raleway SemiBold"/>
              </a:defRPr>
            </a:lvl1pPr>
          </a:lstStyle>
          <a:p>
            <a:pPr/>
            <a:r>
              <a:t>New Paradigm for Digital Islamic Banking</a:t>
            </a:r>
          </a:p>
        </p:txBody>
      </p:sp>
      <p:sp>
        <p:nvSpPr>
          <p:cNvPr id="844" name="Line 4"/>
          <p:cNvSpPr/>
          <p:nvPr/>
        </p:nvSpPr>
        <p:spPr>
          <a:xfrm>
            <a:off x="3502151" y="2971800"/>
            <a:ext cx="7407280" cy="0"/>
          </a:xfrm>
          <a:prstGeom prst="line">
            <a:avLst/>
          </a:prstGeom>
          <a:ln w="12700">
            <a:solidFill>
              <a:srgbClr val="5E5E5E"/>
            </a:solidFill>
          </a:ln>
        </p:spPr>
        <p:txBody>
          <a:bodyPr lIns="45718" tIns="45718" rIns="45718" bIns="45718"/>
          <a:lstStyle/>
          <a:p>
            <a:pPr/>
          </a:p>
        </p:txBody>
      </p:sp>
      <p:sp>
        <p:nvSpPr>
          <p:cNvPr id="845" name="Line 5"/>
          <p:cNvSpPr/>
          <p:nvPr/>
        </p:nvSpPr>
        <p:spPr>
          <a:xfrm>
            <a:off x="3502152" y="2971800"/>
            <a:ext cx="2111382" cy="0"/>
          </a:xfrm>
          <a:prstGeom prst="line">
            <a:avLst/>
          </a:prstGeom>
          <a:ln w="76200">
            <a:solidFill>
              <a:srgbClr val="FF9300"/>
            </a:solidFill>
          </a:ln>
        </p:spPr>
        <p:txBody>
          <a:bodyPr lIns="45718" tIns="45718" rIns="45718" bIns="45718"/>
          <a:lstStyle/>
          <a:p>
            <a:pPr/>
          </a:p>
        </p:txBody>
      </p:sp>
      <p:sp>
        <p:nvSpPr>
          <p:cNvPr id="846" name="Slide Number Placeholder 1"/>
          <p:cNvSpPr txBox="1"/>
          <p:nvPr>
            <p:ph type="sldNum" sz="quarter" idx="4294967295"/>
          </p:nvPr>
        </p:nvSpPr>
        <p:spPr>
          <a:xfrm>
            <a:off x="22923137" y="12801600"/>
            <a:ext cx="449987" cy="520700"/>
          </a:xfrm>
          <a:prstGeom prst="rect">
            <a:avLst/>
          </a:prstGeom>
          <a:extLst>
            <a:ext uri="{C572A759-6A51-4108-AA02-DFA0A04FC94B}">
              <ma14:wrappingTextBoxFlag xmlns:ma14="http://schemas.microsoft.com/office/mac/drawingml/2011/main" val="1"/>
            </a:ext>
          </a:extLst>
        </p:spPr>
        <p:txBody>
          <a:bodyPr/>
          <a:lstStyle>
            <a:lvl1pPr>
              <a:defRPr sz="2800"/>
            </a:lvl1pPr>
          </a:lstStyle>
          <a:p>
            <a:pPr/>
            <a:fld id="{86CB4B4D-7CA3-9044-876B-883B54F8677D}" type="slidenum"/>
          </a:p>
        </p:txBody>
      </p:sp>
      <p:pic>
        <p:nvPicPr>
          <p:cNvPr id="847" name="Picture 139" descr="Picture 139"/>
          <p:cNvPicPr>
            <a:picLocks noChangeAspect="1"/>
          </p:cNvPicPr>
          <p:nvPr/>
        </p:nvPicPr>
        <p:blipFill>
          <a:blip r:embed="rId2">
            <a:extLst/>
          </a:blip>
          <a:srcRect l="0" t="0" r="82132" b="0"/>
          <a:stretch>
            <a:fillRect/>
          </a:stretch>
        </p:blipFill>
        <p:spPr>
          <a:xfrm>
            <a:off x="22710973" y="568063"/>
            <a:ext cx="874475" cy="798513"/>
          </a:xfrm>
          <a:prstGeom prst="rect">
            <a:avLst/>
          </a:prstGeom>
          <a:ln w="12700">
            <a:miter lim="400000"/>
          </a:ln>
        </p:spPr>
      </p:pic>
      <p:pic>
        <p:nvPicPr>
          <p:cNvPr id="848" name="Picture 1" descr="Picture 1"/>
          <p:cNvPicPr>
            <a:picLocks noChangeAspect="1"/>
          </p:cNvPicPr>
          <p:nvPr/>
        </p:nvPicPr>
        <p:blipFill>
          <a:blip r:embed="rId3">
            <a:extLst/>
          </a:blip>
          <a:srcRect l="90829" t="0" r="1980" b="0"/>
          <a:stretch>
            <a:fillRect/>
          </a:stretch>
        </p:blipFill>
        <p:spPr>
          <a:xfrm>
            <a:off x="-88901" y="0"/>
            <a:ext cx="1751018" cy="13716000"/>
          </a:xfrm>
          <a:prstGeom prst="rect">
            <a:avLst/>
          </a:prstGeom>
          <a:ln w="12700">
            <a:miter lim="400000"/>
          </a:ln>
        </p:spPr>
      </p:pic>
      <p:sp>
        <p:nvSpPr>
          <p:cNvPr id="849" name="Rectangle 13"/>
          <p:cNvSpPr/>
          <p:nvPr/>
        </p:nvSpPr>
        <p:spPr>
          <a:xfrm>
            <a:off x="3455987" y="3915357"/>
            <a:ext cx="3017526" cy="8186720"/>
          </a:xfrm>
          <a:prstGeom prst="rect">
            <a:avLst/>
          </a:prstGeom>
          <a:solidFill>
            <a:srgbClr val="FFFFFF"/>
          </a:solidFill>
          <a:ln w="76200">
            <a:solidFill>
              <a:srgbClr val="FF9300"/>
            </a:solidFill>
            <a:prstDash val="sysDot"/>
            <a:miter lim="400000"/>
          </a:ln>
        </p:spPr>
        <p:txBody>
          <a:bodyPr lIns="0" tIns="0" rIns="0" bIns="0" anchor="ctr"/>
          <a:lstStyle/>
          <a:p>
            <a:pPr algn="ctr">
              <a:defRPr>
                <a:latin typeface="Raleway Light"/>
                <a:ea typeface="Raleway Light"/>
                <a:cs typeface="Raleway Light"/>
                <a:sym typeface="Raleway Light"/>
              </a:defRPr>
            </a:pPr>
          </a:p>
        </p:txBody>
      </p:sp>
      <p:sp>
        <p:nvSpPr>
          <p:cNvPr id="850" name="Rectangle 14"/>
          <p:cNvSpPr txBox="1"/>
          <p:nvPr/>
        </p:nvSpPr>
        <p:spPr>
          <a:xfrm>
            <a:off x="3676698" y="8005170"/>
            <a:ext cx="2574934" cy="444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defRPr>
                <a:latin typeface="Raleway Bold"/>
                <a:ea typeface="Raleway Bold"/>
                <a:cs typeface="Raleway Bold"/>
                <a:sym typeface="Raleway Bold"/>
              </a:defRPr>
            </a:lvl1pPr>
          </a:lstStyle>
          <a:p>
            <a:pPr/>
            <a:r>
              <a:t>Mobile Online</a:t>
            </a:r>
          </a:p>
        </p:txBody>
      </p:sp>
      <p:sp>
        <p:nvSpPr>
          <p:cNvPr id="851" name="Rectangle 15"/>
          <p:cNvSpPr/>
          <p:nvPr/>
        </p:nvSpPr>
        <p:spPr>
          <a:xfrm>
            <a:off x="6629400" y="3918405"/>
            <a:ext cx="3017523" cy="8186719"/>
          </a:xfrm>
          <a:prstGeom prst="rect">
            <a:avLst/>
          </a:prstGeom>
          <a:solidFill>
            <a:srgbClr val="FFFFFF"/>
          </a:solidFill>
          <a:ln w="76200">
            <a:solidFill>
              <a:srgbClr val="0D203B"/>
            </a:solidFill>
            <a:prstDash val="sysDot"/>
            <a:miter lim="400000"/>
          </a:ln>
        </p:spPr>
        <p:txBody>
          <a:bodyPr lIns="0" tIns="0" rIns="0" bIns="0" anchor="ctr"/>
          <a:lstStyle/>
          <a:p>
            <a:pPr algn="ctr">
              <a:defRPr>
                <a:latin typeface="Raleway Light"/>
                <a:ea typeface="Raleway Light"/>
                <a:cs typeface="Raleway Light"/>
                <a:sym typeface="Raleway Light"/>
              </a:defRPr>
            </a:pPr>
          </a:p>
        </p:txBody>
      </p:sp>
      <p:sp>
        <p:nvSpPr>
          <p:cNvPr id="852" name="Rectangle 16"/>
          <p:cNvSpPr txBox="1"/>
          <p:nvPr/>
        </p:nvSpPr>
        <p:spPr>
          <a:xfrm>
            <a:off x="6682581" y="7782921"/>
            <a:ext cx="3017527" cy="889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defRPr>
                <a:latin typeface="Raleway Bold"/>
                <a:ea typeface="Raleway Bold"/>
                <a:cs typeface="Raleway Bold"/>
                <a:sym typeface="Raleway Bold"/>
              </a:defRPr>
            </a:lvl1pPr>
          </a:lstStyle>
          <a:p>
            <a:pPr/>
            <a:r>
              <a:t>Always Connected</a:t>
            </a:r>
          </a:p>
        </p:txBody>
      </p:sp>
      <p:sp>
        <p:nvSpPr>
          <p:cNvPr id="853" name="Rectangle 17"/>
          <p:cNvSpPr/>
          <p:nvPr/>
        </p:nvSpPr>
        <p:spPr>
          <a:xfrm>
            <a:off x="9829800" y="3918405"/>
            <a:ext cx="3017523" cy="8186719"/>
          </a:xfrm>
          <a:prstGeom prst="rect">
            <a:avLst/>
          </a:prstGeom>
          <a:solidFill>
            <a:srgbClr val="FFFFFF"/>
          </a:solidFill>
          <a:ln w="76200">
            <a:solidFill>
              <a:srgbClr val="FF9300"/>
            </a:solidFill>
            <a:prstDash val="sysDot"/>
            <a:miter lim="400000"/>
          </a:ln>
        </p:spPr>
        <p:txBody>
          <a:bodyPr lIns="0" tIns="0" rIns="0" bIns="0" anchor="ctr"/>
          <a:lstStyle/>
          <a:p>
            <a:pPr algn="ctr">
              <a:defRPr>
                <a:latin typeface="Raleway Light"/>
                <a:ea typeface="Raleway Light"/>
                <a:cs typeface="Raleway Light"/>
                <a:sym typeface="Raleway Light"/>
              </a:defRPr>
            </a:pPr>
          </a:p>
        </p:txBody>
      </p:sp>
      <p:sp>
        <p:nvSpPr>
          <p:cNvPr id="854" name="Rectangle 18"/>
          <p:cNvSpPr txBox="1"/>
          <p:nvPr/>
        </p:nvSpPr>
        <p:spPr>
          <a:xfrm>
            <a:off x="10029080" y="7819011"/>
            <a:ext cx="2625772" cy="889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defRPr>
                <a:latin typeface="Raleway Bold"/>
                <a:ea typeface="Raleway Bold"/>
                <a:cs typeface="Raleway Bold"/>
                <a:sym typeface="Raleway Bold"/>
              </a:defRPr>
            </a:lvl1pPr>
          </a:lstStyle>
          <a:p>
            <a:pPr/>
            <a:r>
              <a:t>Real Time &amp; Personalized</a:t>
            </a:r>
          </a:p>
        </p:txBody>
      </p:sp>
      <p:sp>
        <p:nvSpPr>
          <p:cNvPr id="855" name="Rectangle 19"/>
          <p:cNvSpPr/>
          <p:nvPr/>
        </p:nvSpPr>
        <p:spPr>
          <a:xfrm>
            <a:off x="13030200" y="3918405"/>
            <a:ext cx="3017523" cy="8186719"/>
          </a:xfrm>
          <a:prstGeom prst="rect">
            <a:avLst/>
          </a:prstGeom>
          <a:solidFill>
            <a:srgbClr val="FFFFFF"/>
          </a:solidFill>
          <a:ln w="76200">
            <a:solidFill>
              <a:srgbClr val="0D203B"/>
            </a:solidFill>
            <a:prstDash val="sysDot"/>
            <a:miter lim="400000"/>
          </a:ln>
        </p:spPr>
        <p:txBody>
          <a:bodyPr lIns="0" tIns="0" rIns="0" bIns="0" anchor="ctr"/>
          <a:lstStyle/>
          <a:p>
            <a:pPr algn="ctr">
              <a:defRPr>
                <a:latin typeface="Raleway Light"/>
                <a:ea typeface="Raleway Light"/>
                <a:cs typeface="Raleway Light"/>
                <a:sym typeface="Raleway Light"/>
              </a:defRPr>
            </a:pPr>
          </a:p>
        </p:txBody>
      </p:sp>
      <p:sp>
        <p:nvSpPr>
          <p:cNvPr id="856" name="Rectangle 20"/>
          <p:cNvSpPr txBox="1"/>
          <p:nvPr/>
        </p:nvSpPr>
        <p:spPr>
          <a:xfrm>
            <a:off x="13410773" y="7813092"/>
            <a:ext cx="2229072" cy="889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defRPr>
                <a:latin typeface="Raleway Bold"/>
                <a:ea typeface="Raleway Bold"/>
                <a:cs typeface="Raleway Bold"/>
                <a:sym typeface="Raleway Bold"/>
              </a:defRPr>
            </a:lvl1pPr>
          </a:lstStyle>
          <a:p>
            <a:pPr/>
            <a:r>
              <a:t>Data First Approach</a:t>
            </a:r>
          </a:p>
        </p:txBody>
      </p:sp>
      <p:sp>
        <p:nvSpPr>
          <p:cNvPr id="857" name="Rectangle 21"/>
          <p:cNvSpPr/>
          <p:nvPr/>
        </p:nvSpPr>
        <p:spPr>
          <a:xfrm>
            <a:off x="16230600" y="3915357"/>
            <a:ext cx="3017523" cy="8186720"/>
          </a:xfrm>
          <a:prstGeom prst="rect">
            <a:avLst/>
          </a:prstGeom>
          <a:solidFill>
            <a:srgbClr val="FFFFFF"/>
          </a:solidFill>
          <a:ln w="76200">
            <a:solidFill>
              <a:srgbClr val="FF9300"/>
            </a:solidFill>
            <a:prstDash val="sysDot"/>
            <a:miter lim="400000"/>
          </a:ln>
        </p:spPr>
        <p:txBody>
          <a:bodyPr lIns="0" tIns="0" rIns="0" bIns="0" anchor="ctr"/>
          <a:lstStyle/>
          <a:p>
            <a:pPr algn="ctr">
              <a:defRPr>
                <a:latin typeface="Raleway Light"/>
                <a:ea typeface="Raleway Light"/>
                <a:cs typeface="Raleway Light"/>
                <a:sym typeface="Raleway Light"/>
              </a:defRPr>
            </a:pPr>
          </a:p>
        </p:txBody>
      </p:sp>
      <p:sp>
        <p:nvSpPr>
          <p:cNvPr id="858" name="Rectangle 22"/>
          <p:cNvSpPr txBox="1"/>
          <p:nvPr/>
        </p:nvSpPr>
        <p:spPr>
          <a:xfrm>
            <a:off x="16428496" y="7813092"/>
            <a:ext cx="2621731" cy="889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defRPr>
                <a:latin typeface="Raleway Bold"/>
                <a:ea typeface="Raleway Bold"/>
                <a:cs typeface="Raleway Bold"/>
                <a:sym typeface="Raleway Bold"/>
              </a:defRPr>
            </a:lvl1pPr>
          </a:lstStyle>
          <a:p>
            <a:pPr/>
            <a:r>
              <a:t>Contextual Engagements</a:t>
            </a:r>
          </a:p>
        </p:txBody>
      </p:sp>
      <p:sp>
        <p:nvSpPr>
          <p:cNvPr id="859" name="Rectangle 23"/>
          <p:cNvSpPr/>
          <p:nvPr/>
        </p:nvSpPr>
        <p:spPr>
          <a:xfrm>
            <a:off x="19431000" y="3915357"/>
            <a:ext cx="3017523" cy="8186720"/>
          </a:xfrm>
          <a:prstGeom prst="rect">
            <a:avLst/>
          </a:prstGeom>
          <a:solidFill>
            <a:srgbClr val="FFFFFF"/>
          </a:solidFill>
          <a:ln w="76200">
            <a:solidFill>
              <a:srgbClr val="0D203B"/>
            </a:solidFill>
            <a:prstDash val="sysDot"/>
            <a:miter lim="400000"/>
          </a:ln>
        </p:spPr>
        <p:txBody>
          <a:bodyPr lIns="0" tIns="0" rIns="0" bIns="0" anchor="ctr"/>
          <a:lstStyle/>
          <a:p>
            <a:pPr algn="ctr">
              <a:defRPr>
                <a:latin typeface="Raleway Light"/>
                <a:ea typeface="Raleway Light"/>
                <a:cs typeface="Raleway Light"/>
                <a:sym typeface="Raleway Light"/>
              </a:defRPr>
            </a:pPr>
          </a:p>
        </p:txBody>
      </p:sp>
      <p:sp>
        <p:nvSpPr>
          <p:cNvPr id="860" name="Rectangle 24"/>
          <p:cNvSpPr txBox="1"/>
          <p:nvPr/>
        </p:nvSpPr>
        <p:spPr>
          <a:xfrm>
            <a:off x="19483587" y="7585309"/>
            <a:ext cx="3017526" cy="1333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defRPr>
                <a:latin typeface="Raleway Bold"/>
                <a:ea typeface="Raleway Bold"/>
                <a:cs typeface="Raleway Bold"/>
                <a:sym typeface="Raleway Bold"/>
              </a:defRPr>
            </a:lvl1pPr>
          </a:lstStyle>
          <a:p>
            <a:pPr/>
            <a:r>
              <a:t>Sharia Governance, Risk &amp; Security</a:t>
            </a:r>
          </a:p>
        </p:txBody>
      </p:sp>
      <p:pic>
        <p:nvPicPr>
          <p:cNvPr id="861" name="Picture 25" descr="Picture 25"/>
          <p:cNvPicPr>
            <a:picLocks noChangeAspect="1"/>
          </p:cNvPicPr>
          <p:nvPr/>
        </p:nvPicPr>
        <p:blipFill>
          <a:blip r:embed="rId4">
            <a:extLst/>
          </a:blip>
          <a:stretch>
            <a:fillRect/>
          </a:stretch>
        </p:blipFill>
        <p:spPr>
          <a:xfrm>
            <a:off x="3711283" y="4838596"/>
            <a:ext cx="2505766" cy="2505766"/>
          </a:xfrm>
          <a:prstGeom prst="rect">
            <a:avLst/>
          </a:prstGeom>
          <a:ln w="12700">
            <a:miter lim="400000"/>
          </a:ln>
        </p:spPr>
      </p:pic>
      <p:pic>
        <p:nvPicPr>
          <p:cNvPr id="862" name="Picture 26" descr="Picture 26"/>
          <p:cNvPicPr>
            <a:picLocks noChangeAspect="1"/>
          </p:cNvPicPr>
          <p:nvPr/>
        </p:nvPicPr>
        <p:blipFill>
          <a:blip r:embed="rId5">
            <a:extLst/>
          </a:blip>
          <a:stretch>
            <a:fillRect/>
          </a:stretch>
        </p:blipFill>
        <p:spPr>
          <a:xfrm>
            <a:off x="10165621" y="4754943"/>
            <a:ext cx="2407385" cy="2407385"/>
          </a:xfrm>
          <a:prstGeom prst="rect">
            <a:avLst/>
          </a:prstGeom>
          <a:ln w="12700">
            <a:miter lim="400000"/>
          </a:ln>
        </p:spPr>
      </p:pic>
      <p:pic>
        <p:nvPicPr>
          <p:cNvPr id="863" name="Picture 27" descr="Picture 27"/>
          <p:cNvPicPr>
            <a:picLocks noChangeAspect="1"/>
          </p:cNvPicPr>
          <p:nvPr/>
        </p:nvPicPr>
        <p:blipFill>
          <a:blip r:embed="rId6">
            <a:extLst/>
          </a:blip>
          <a:stretch>
            <a:fillRect/>
          </a:stretch>
        </p:blipFill>
        <p:spPr>
          <a:xfrm>
            <a:off x="6936847" y="4730446"/>
            <a:ext cx="2402628" cy="2402628"/>
          </a:xfrm>
          <a:prstGeom prst="rect">
            <a:avLst/>
          </a:prstGeom>
          <a:ln w="12700">
            <a:miter lim="400000"/>
          </a:ln>
        </p:spPr>
      </p:pic>
      <p:pic>
        <p:nvPicPr>
          <p:cNvPr id="864" name="Picture 28" descr="Picture 28"/>
          <p:cNvPicPr>
            <a:picLocks noChangeAspect="1"/>
          </p:cNvPicPr>
          <p:nvPr/>
        </p:nvPicPr>
        <p:blipFill>
          <a:blip r:embed="rId7">
            <a:extLst/>
          </a:blip>
          <a:stretch>
            <a:fillRect/>
          </a:stretch>
        </p:blipFill>
        <p:spPr>
          <a:xfrm>
            <a:off x="13424427" y="4870127"/>
            <a:ext cx="2229072" cy="2229072"/>
          </a:xfrm>
          <a:prstGeom prst="rect">
            <a:avLst/>
          </a:prstGeom>
          <a:ln w="12700">
            <a:miter lim="400000"/>
          </a:ln>
        </p:spPr>
      </p:pic>
      <p:pic>
        <p:nvPicPr>
          <p:cNvPr id="865" name="Picture 29" descr="Picture 29"/>
          <p:cNvPicPr>
            <a:picLocks noChangeAspect="1"/>
          </p:cNvPicPr>
          <p:nvPr/>
        </p:nvPicPr>
        <p:blipFill>
          <a:blip r:embed="rId8">
            <a:extLst/>
          </a:blip>
          <a:stretch>
            <a:fillRect/>
          </a:stretch>
        </p:blipFill>
        <p:spPr>
          <a:xfrm>
            <a:off x="16611600" y="4875274"/>
            <a:ext cx="2292469" cy="2292472"/>
          </a:xfrm>
          <a:prstGeom prst="rect">
            <a:avLst/>
          </a:prstGeom>
          <a:ln w="12700">
            <a:miter lim="400000"/>
          </a:ln>
        </p:spPr>
      </p:pic>
      <p:pic>
        <p:nvPicPr>
          <p:cNvPr id="866" name="Picture 30" descr="Picture 30"/>
          <p:cNvPicPr>
            <a:picLocks noChangeAspect="1"/>
          </p:cNvPicPr>
          <p:nvPr/>
        </p:nvPicPr>
        <p:blipFill>
          <a:blip r:embed="rId9">
            <a:extLst/>
          </a:blip>
          <a:stretch>
            <a:fillRect/>
          </a:stretch>
        </p:blipFill>
        <p:spPr>
          <a:xfrm>
            <a:off x="19867629" y="4950109"/>
            <a:ext cx="2249444" cy="2249444"/>
          </a:xfrm>
          <a:prstGeom prst="rect">
            <a:avLst/>
          </a:prstGeom>
          <a:ln w="12700">
            <a:miter lim="400000"/>
          </a:ln>
        </p:spPr>
      </p:pic>
      <p:sp>
        <p:nvSpPr>
          <p:cNvPr id="867" name="Arrow: Left-Right 31"/>
          <p:cNvSpPr/>
          <p:nvPr/>
        </p:nvSpPr>
        <p:spPr>
          <a:xfrm>
            <a:off x="3731009" y="9701393"/>
            <a:ext cx="18386058" cy="1148169"/>
          </a:xfrm>
          <a:prstGeom prst="leftRightArrow">
            <a:avLst>
              <a:gd name="adj1" fmla="val 74758"/>
              <a:gd name="adj2" fmla="val 87137"/>
            </a:avLst>
          </a:prstGeom>
          <a:solidFill>
            <a:srgbClr val="FF9300"/>
          </a:solidFill>
          <a:ln w="38100">
            <a:solidFill>
              <a:srgbClr val="0B203B"/>
            </a:solidFill>
            <a:miter lim="400000"/>
          </a:ln>
        </p:spPr>
        <p:txBody>
          <a:bodyPr lIns="0" tIns="0" rIns="0" bIns="0" anchor="ctr"/>
          <a:lstStyle/>
          <a:p>
            <a:pPr algn="ctr">
              <a:defRPr>
                <a:latin typeface="Raleway Light"/>
                <a:ea typeface="Raleway Light"/>
                <a:cs typeface="Raleway Light"/>
                <a:sym typeface="Raleway Light"/>
              </a:defRPr>
            </a:pPr>
          </a:p>
        </p:txBody>
      </p:sp>
      <p:sp>
        <p:nvSpPr>
          <p:cNvPr id="868" name="Text Box 6"/>
          <p:cNvSpPr txBox="1"/>
          <p:nvPr/>
        </p:nvSpPr>
        <p:spPr>
          <a:xfrm>
            <a:off x="3455988" y="1155699"/>
            <a:ext cx="8669337"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solidFill>
                  <a:srgbClr val="FF9300"/>
                </a:solidFill>
                <a:latin typeface="+mj-lt"/>
                <a:ea typeface="+mj-ea"/>
                <a:cs typeface="+mj-cs"/>
                <a:sym typeface="Raleway Regular"/>
              </a:defRPr>
            </a:lvl1pPr>
          </a:lstStyle>
          <a:p>
            <a:pPr/>
            <a:r>
              <a:t>02</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0" name="Line 1"/>
          <p:cNvSpPr/>
          <p:nvPr/>
        </p:nvSpPr>
        <p:spPr>
          <a:xfrm flipH="1">
            <a:off x="23040973" y="12784138"/>
            <a:ext cx="1509716" cy="5"/>
          </a:xfrm>
          <a:prstGeom prst="line">
            <a:avLst/>
          </a:prstGeom>
          <a:ln w="12700">
            <a:solidFill>
              <a:srgbClr val="FF9300"/>
            </a:solidFill>
          </a:ln>
        </p:spPr>
        <p:txBody>
          <a:bodyPr lIns="45718" tIns="45718" rIns="45718" bIns="45718"/>
          <a:lstStyle/>
          <a:p>
            <a:pPr/>
          </a:p>
        </p:txBody>
      </p:sp>
      <p:sp>
        <p:nvSpPr>
          <p:cNvPr id="871" name="Slide Number Placeholder 1"/>
          <p:cNvSpPr txBox="1"/>
          <p:nvPr>
            <p:ph type="sldNum" sz="quarter" idx="4294967295"/>
          </p:nvPr>
        </p:nvSpPr>
        <p:spPr>
          <a:xfrm>
            <a:off x="22922070" y="12801600"/>
            <a:ext cx="452121" cy="520700"/>
          </a:xfrm>
          <a:prstGeom prst="rect">
            <a:avLst/>
          </a:prstGeom>
          <a:extLst>
            <a:ext uri="{C572A759-6A51-4108-AA02-DFA0A04FC94B}">
              <ma14:wrappingTextBoxFlag xmlns:ma14="http://schemas.microsoft.com/office/mac/drawingml/2011/main" val="1"/>
            </a:ext>
          </a:extLst>
        </p:spPr>
        <p:txBody>
          <a:bodyPr/>
          <a:lstStyle>
            <a:lvl1pPr>
              <a:defRPr sz="2800"/>
            </a:lvl1pPr>
          </a:lstStyle>
          <a:p>
            <a:pPr/>
            <a:fld id="{86CB4B4D-7CA3-9044-876B-883B54F8677D}" type="slidenum"/>
          </a:p>
        </p:txBody>
      </p:sp>
      <p:pic>
        <p:nvPicPr>
          <p:cNvPr id="872" name="Picture 1" descr="Picture 1"/>
          <p:cNvPicPr>
            <a:picLocks noChangeAspect="1"/>
          </p:cNvPicPr>
          <p:nvPr/>
        </p:nvPicPr>
        <p:blipFill>
          <a:blip r:embed="rId2">
            <a:extLst/>
          </a:blip>
          <a:srcRect l="65059" t="0" r="27760" b="0"/>
          <a:stretch>
            <a:fillRect/>
          </a:stretch>
        </p:blipFill>
        <p:spPr>
          <a:xfrm>
            <a:off x="-88902" y="0"/>
            <a:ext cx="1751018" cy="13716000"/>
          </a:xfrm>
          <a:prstGeom prst="rect">
            <a:avLst/>
          </a:prstGeom>
          <a:ln w="12700">
            <a:miter lim="400000"/>
          </a:ln>
        </p:spPr>
      </p:pic>
      <p:pic>
        <p:nvPicPr>
          <p:cNvPr id="873" name="Picture 139" descr="Picture 139"/>
          <p:cNvPicPr>
            <a:picLocks noChangeAspect="1"/>
          </p:cNvPicPr>
          <p:nvPr/>
        </p:nvPicPr>
        <p:blipFill>
          <a:blip r:embed="rId3">
            <a:extLst/>
          </a:blip>
          <a:srcRect l="0" t="0" r="82132" b="0"/>
          <a:stretch>
            <a:fillRect/>
          </a:stretch>
        </p:blipFill>
        <p:spPr>
          <a:xfrm>
            <a:off x="22710973" y="568063"/>
            <a:ext cx="874473" cy="798513"/>
          </a:xfrm>
          <a:prstGeom prst="rect">
            <a:avLst/>
          </a:prstGeom>
          <a:ln w="12700">
            <a:miter lim="400000"/>
          </a:ln>
        </p:spPr>
      </p:pic>
      <p:sp>
        <p:nvSpPr>
          <p:cNvPr id="874" name="Text Box 2"/>
          <p:cNvSpPr txBox="1"/>
          <p:nvPr/>
        </p:nvSpPr>
        <p:spPr>
          <a:xfrm>
            <a:off x="6467187" y="4479973"/>
            <a:ext cx="7037314" cy="158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3300">
                <a:latin typeface="Raleway Medium"/>
                <a:ea typeface="Raleway Medium"/>
                <a:cs typeface="Raleway Medium"/>
                <a:sym typeface="Raleway Medium"/>
              </a:defRPr>
            </a:pPr>
            <a:r>
              <a:t>Digital onboarding and capital investment product for an </a:t>
            </a:r>
            <a:br/>
            <a:r>
              <a:t>Islamic Digital bank.</a:t>
            </a:r>
          </a:p>
        </p:txBody>
      </p:sp>
      <p:sp>
        <p:nvSpPr>
          <p:cNvPr id="875" name="Text Box 3"/>
          <p:cNvSpPr txBox="1"/>
          <p:nvPr/>
        </p:nvSpPr>
        <p:spPr>
          <a:xfrm>
            <a:off x="3586355" y="4460573"/>
            <a:ext cx="2754116" cy="158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defRPr sz="10000">
                <a:solidFill>
                  <a:srgbClr val="FF9300"/>
                </a:solidFill>
                <a:latin typeface="Raleway Bold"/>
                <a:ea typeface="Raleway Bold"/>
                <a:cs typeface="Raleway Bold"/>
                <a:sym typeface="Raleway Bold"/>
              </a:defRPr>
            </a:pPr>
            <a:r>
              <a:t>1</a:t>
            </a:r>
            <a:r>
              <a:rPr sz="5000"/>
              <a:t>st</a:t>
            </a:r>
          </a:p>
        </p:txBody>
      </p:sp>
      <p:grpSp>
        <p:nvGrpSpPr>
          <p:cNvPr id="878" name="Group"/>
          <p:cNvGrpSpPr/>
          <p:nvPr/>
        </p:nvGrpSpPr>
        <p:grpSpPr>
          <a:xfrm>
            <a:off x="3586351" y="6226633"/>
            <a:ext cx="9107912" cy="1587501"/>
            <a:chOff x="0" y="0"/>
            <a:chExt cx="9107911" cy="1587500"/>
          </a:xfrm>
        </p:grpSpPr>
        <p:sp>
          <p:nvSpPr>
            <p:cNvPr id="876" name="Text Box 2"/>
            <p:cNvSpPr txBox="1"/>
            <p:nvPr/>
          </p:nvSpPr>
          <p:spPr>
            <a:xfrm>
              <a:off x="2912971" y="298450"/>
              <a:ext cx="6194940" cy="1092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300">
                  <a:latin typeface="Raleway Medium"/>
                  <a:ea typeface="Raleway Medium"/>
                  <a:cs typeface="Raleway Medium"/>
                  <a:sym typeface="Raleway Medium"/>
                </a:defRPr>
              </a:lvl1pPr>
            </a:lstStyle>
            <a:p>
              <a:pPr/>
              <a:r>
                <a:t>Average conversion rate within pilot stage.</a:t>
              </a:r>
            </a:p>
          </p:txBody>
        </p:sp>
        <p:sp>
          <p:nvSpPr>
            <p:cNvPr id="877" name="Text Box 3"/>
            <p:cNvSpPr txBox="1"/>
            <p:nvPr/>
          </p:nvSpPr>
          <p:spPr>
            <a:xfrm>
              <a:off x="-1" y="0"/>
              <a:ext cx="2754114" cy="158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a:defRPr sz="10000">
                  <a:solidFill>
                    <a:srgbClr val="FF9300"/>
                  </a:solidFill>
                  <a:latin typeface="Raleway Bold"/>
                  <a:ea typeface="Raleway Bold"/>
                  <a:cs typeface="Raleway Bold"/>
                  <a:sym typeface="Raleway Bold"/>
                </a:defRPr>
              </a:pPr>
              <a:r>
                <a:t>80</a:t>
              </a:r>
              <a:r>
                <a:rPr sz="6000"/>
                <a:t>%</a:t>
              </a:r>
            </a:p>
          </p:txBody>
        </p:sp>
      </p:grpSp>
      <p:grpSp>
        <p:nvGrpSpPr>
          <p:cNvPr id="881" name="Group"/>
          <p:cNvGrpSpPr/>
          <p:nvPr/>
        </p:nvGrpSpPr>
        <p:grpSpPr>
          <a:xfrm>
            <a:off x="3586351" y="7992692"/>
            <a:ext cx="9107912" cy="1587501"/>
            <a:chOff x="0" y="0"/>
            <a:chExt cx="9107911" cy="1587500"/>
          </a:xfrm>
        </p:grpSpPr>
        <p:sp>
          <p:nvSpPr>
            <p:cNvPr id="879" name="Text Box 2"/>
            <p:cNvSpPr txBox="1"/>
            <p:nvPr/>
          </p:nvSpPr>
          <p:spPr>
            <a:xfrm>
              <a:off x="2912971" y="298450"/>
              <a:ext cx="6194940" cy="1092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300">
                  <a:latin typeface="Raleway Medium"/>
                  <a:ea typeface="Raleway Medium"/>
                  <a:cs typeface="Raleway Medium"/>
                  <a:sym typeface="Raleway Medium"/>
                </a:defRPr>
              </a:lvl1pPr>
            </a:lstStyle>
            <a:p>
              <a:pPr/>
              <a:r>
                <a:t>Reduction in acquisition and operating costs.</a:t>
              </a:r>
            </a:p>
          </p:txBody>
        </p:sp>
        <p:sp>
          <p:nvSpPr>
            <p:cNvPr id="880" name="Text Box 3"/>
            <p:cNvSpPr txBox="1"/>
            <p:nvPr/>
          </p:nvSpPr>
          <p:spPr>
            <a:xfrm>
              <a:off x="-1" y="0"/>
              <a:ext cx="2754114" cy="158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a:defRPr sz="10000">
                  <a:solidFill>
                    <a:srgbClr val="FF9300"/>
                  </a:solidFill>
                  <a:latin typeface="Raleway Bold"/>
                  <a:ea typeface="Raleway Bold"/>
                  <a:cs typeface="Raleway Bold"/>
                  <a:sym typeface="Raleway Bold"/>
                </a:defRPr>
              </a:pPr>
              <a:r>
                <a:t>60</a:t>
              </a:r>
              <a:r>
                <a:rPr sz="6000"/>
                <a:t>%</a:t>
              </a:r>
            </a:p>
          </p:txBody>
        </p:sp>
      </p:grpSp>
      <p:grpSp>
        <p:nvGrpSpPr>
          <p:cNvPr id="884" name="Group"/>
          <p:cNvGrpSpPr/>
          <p:nvPr/>
        </p:nvGrpSpPr>
        <p:grpSpPr>
          <a:xfrm>
            <a:off x="3586351" y="9758754"/>
            <a:ext cx="9107912" cy="1587501"/>
            <a:chOff x="0" y="0"/>
            <a:chExt cx="9107911" cy="1587500"/>
          </a:xfrm>
        </p:grpSpPr>
        <p:sp>
          <p:nvSpPr>
            <p:cNvPr id="882" name="Text Box 2"/>
            <p:cNvSpPr txBox="1"/>
            <p:nvPr/>
          </p:nvSpPr>
          <p:spPr>
            <a:xfrm>
              <a:off x="2912971" y="298450"/>
              <a:ext cx="6194940" cy="1092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300">
                  <a:latin typeface="Raleway Medium"/>
                  <a:ea typeface="Raleway Medium"/>
                  <a:cs typeface="Raleway Medium"/>
                  <a:sym typeface="Raleway Medium"/>
                </a:defRPr>
              </a:lvl1pPr>
            </a:lstStyle>
            <a:p>
              <a:pPr/>
              <a:r>
                <a:t>MVP to launch with digital KYC and investment proposition</a:t>
              </a:r>
            </a:p>
          </p:txBody>
        </p:sp>
        <p:sp>
          <p:nvSpPr>
            <p:cNvPr id="883" name="Text Box 3"/>
            <p:cNvSpPr txBox="1"/>
            <p:nvPr/>
          </p:nvSpPr>
          <p:spPr>
            <a:xfrm>
              <a:off x="-1" y="0"/>
              <a:ext cx="2754114" cy="158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a:defRPr sz="10000">
                  <a:solidFill>
                    <a:srgbClr val="FF9300"/>
                  </a:solidFill>
                  <a:latin typeface="Raleway Bold"/>
                  <a:ea typeface="Raleway Bold"/>
                  <a:cs typeface="Raleway Bold"/>
                  <a:sym typeface="Raleway Bold"/>
                </a:defRPr>
              </a:pPr>
              <a:r>
                <a:t>22</a:t>
              </a:r>
              <a:r>
                <a:rPr sz="3000"/>
                <a:t>days</a:t>
              </a:r>
            </a:p>
          </p:txBody>
        </p:sp>
      </p:grpSp>
      <p:sp>
        <p:nvSpPr>
          <p:cNvPr id="885" name="Rectangle"/>
          <p:cNvSpPr/>
          <p:nvPr/>
        </p:nvSpPr>
        <p:spPr>
          <a:xfrm rot="21000000">
            <a:off x="17128072" y="2930424"/>
            <a:ext cx="4043451" cy="8623615"/>
          </a:xfrm>
          <a:prstGeom prst="rect">
            <a:avLst/>
          </a:prstGeom>
          <a:solidFill>
            <a:srgbClr val="EEEEEE"/>
          </a:solidFill>
          <a:ln w="12700">
            <a:miter lim="400000"/>
          </a:ln>
        </p:spPr>
        <p:txBody>
          <a:bodyPr lIns="0" tIns="0" rIns="0" bIns="0" anchor="ctr"/>
          <a:lstStyle/>
          <a:p>
            <a:pPr>
              <a:defRPr>
                <a:latin typeface="Raleway Bold"/>
                <a:ea typeface="Raleway Bold"/>
                <a:cs typeface="Raleway Bold"/>
                <a:sym typeface="Raleway Bold"/>
              </a:defRPr>
            </a:pPr>
          </a:p>
        </p:txBody>
      </p:sp>
      <p:pic>
        <p:nvPicPr>
          <p:cNvPr id="886" name="download-iphone-x-screen-mockup-transparent-PNG-Images.png" descr="download-iphone-x-screen-mockup-transparent-PNG-Images.png"/>
          <p:cNvPicPr>
            <a:picLocks noChangeAspect="1"/>
          </p:cNvPicPr>
          <p:nvPr/>
        </p:nvPicPr>
        <p:blipFill>
          <a:blip r:embed="rId4">
            <a:extLst/>
          </a:blip>
          <a:srcRect l="14161" t="0" r="17150" b="14541"/>
          <a:stretch>
            <a:fillRect/>
          </a:stretch>
        </p:blipFill>
        <p:spPr>
          <a:xfrm rot="21000000">
            <a:off x="16807625" y="2397822"/>
            <a:ext cx="4635043" cy="9424158"/>
          </a:xfrm>
          <a:prstGeom prst="rect">
            <a:avLst/>
          </a:prstGeom>
          <a:ln w="12700">
            <a:miter lim="400000"/>
          </a:ln>
          <a:effectLst>
            <a:reflection blurRad="0" stA="50000" stPos="0" endA="0" endPos="40000" dist="0" dir="5400000" fadeDir="5400000" sx="100000" sy="-100000" kx="0" ky="0" algn="bl" rotWithShape="0"/>
          </a:effectLst>
        </p:spPr>
      </p:pic>
      <p:pic>
        <p:nvPicPr>
          <p:cNvPr id="887" name="Image" descr="Image"/>
          <p:cNvPicPr>
            <a:picLocks noChangeAspect="1"/>
          </p:cNvPicPr>
          <p:nvPr/>
        </p:nvPicPr>
        <p:blipFill>
          <a:blip r:embed="rId5">
            <a:extLst/>
          </a:blip>
          <a:srcRect l="959" t="37800" r="74243" b="37800"/>
          <a:stretch>
            <a:fillRect/>
          </a:stretch>
        </p:blipFill>
        <p:spPr>
          <a:xfrm rot="21000000">
            <a:off x="18209203" y="6184401"/>
            <a:ext cx="1881209" cy="1850978"/>
          </a:xfrm>
          <a:prstGeom prst="rect">
            <a:avLst/>
          </a:prstGeom>
          <a:ln w="12700">
            <a:miter lim="400000"/>
          </a:ln>
        </p:spPr>
      </p:pic>
      <p:sp>
        <p:nvSpPr>
          <p:cNvPr id="888" name="Text Box 2"/>
          <p:cNvSpPr txBox="1"/>
          <p:nvPr/>
        </p:nvSpPr>
        <p:spPr>
          <a:xfrm>
            <a:off x="3459160" y="1920238"/>
            <a:ext cx="14165271"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800">
                <a:latin typeface="Raleway SemiBold"/>
                <a:ea typeface="Raleway SemiBold"/>
                <a:cs typeface="Raleway SemiBold"/>
                <a:sym typeface="Raleway SemiBold"/>
              </a:defRPr>
            </a:lvl1pPr>
          </a:lstStyle>
          <a:p>
            <a:pPr/>
            <a:r>
              <a:t>DIB - Pakistan</a:t>
            </a:r>
          </a:p>
        </p:txBody>
      </p:sp>
      <p:sp>
        <p:nvSpPr>
          <p:cNvPr id="889" name="Line 4"/>
          <p:cNvSpPr/>
          <p:nvPr/>
        </p:nvSpPr>
        <p:spPr>
          <a:xfrm>
            <a:off x="3502151" y="2971800"/>
            <a:ext cx="7407280" cy="0"/>
          </a:xfrm>
          <a:prstGeom prst="line">
            <a:avLst/>
          </a:prstGeom>
          <a:ln w="12700">
            <a:solidFill>
              <a:srgbClr val="5E5E5E"/>
            </a:solidFill>
          </a:ln>
        </p:spPr>
        <p:txBody>
          <a:bodyPr lIns="45718" tIns="45718" rIns="45718" bIns="45718"/>
          <a:lstStyle/>
          <a:p>
            <a:pPr/>
          </a:p>
        </p:txBody>
      </p:sp>
      <p:sp>
        <p:nvSpPr>
          <p:cNvPr id="890" name="Line 5"/>
          <p:cNvSpPr/>
          <p:nvPr/>
        </p:nvSpPr>
        <p:spPr>
          <a:xfrm>
            <a:off x="3502152" y="2971800"/>
            <a:ext cx="2111382" cy="0"/>
          </a:xfrm>
          <a:prstGeom prst="line">
            <a:avLst/>
          </a:prstGeom>
          <a:ln w="76200">
            <a:solidFill>
              <a:srgbClr val="FF9300"/>
            </a:solidFill>
          </a:ln>
        </p:spPr>
        <p:txBody>
          <a:bodyPr lIns="45718" tIns="45718" rIns="45718" bIns="45718"/>
          <a:lstStyle/>
          <a:p>
            <a:pPr/>
          </a:p>
        </p:txBody>
      </p:sp>
      <p:sp>
        <p:nvSpPr>
          <p:cNvPr id="891" name="Text Box 6"/>
          <p:cNvSpPr txBox="1"/>
          <p:nvPr/>
        </p:nvSpPr>
        <p:spPr>
          <a:xfrm>
            <a:off x="3455988" y="1155699"/>
            <a:ext cx="8669337"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solidFill>
                  <a:srgbClr val="FF9300"/>
                </a:solidFill>
                <a:latin typeface="+mj-lt"/>
                <a:ea typeface="+mj-ea"/>
                <a:cs typeface="+mj-cs"/>
                <a:sym typeface="Raleway Regular"/>
              </a:defRPr>
            </a:lvl1pPr>
          </a:lstStyle>
          <a:p>
            <a:pPr/>
            <a:r>
              <a:t>02</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3" name="Line 1"/>
          <p:cNvSpPr/>
          <p:nvPr/>
        </p:nvSpPr>
        <p:spPr>
          <a:xfrm flipH="1">
            <a:off x="23040973" y="12784138"/>
            <a:ext cx="1509716" cy="5"/>
          </a:xfrm>
          <a:prstGeom prst="line">
            <a:avLst/>
          </a:prstGeom>
          <a:ln w="12700">
            <a:solidFill>
              <a:srgbClr val="FF9300"/>
            </a:solidFill>
          </a:ln>
        </p:spPr>
        <p:txBody>
          <a:bodyPr lIns="45718" tIns="45718" rIns="45718" bIns="45718"/>
          <a:lstStyle/>
          <a:p>
            <a:pPr/>
          </a:p>
        </p:txBody>
      </p:sp>
      <p:sp>
        <p:nvSpPr>
          <p:cNvPr id="894" name="Slide Number Placeholder 1"/>
          <p:cNvSpPr txBox="1"/>
          <p:nvPr>
            <p:ph type="sldNum" sz="quarter" idx="4294967295"/>
          </p:nvPr>
        </p:nvSpPr>
        <p:spPr>
          <a:xfrm>
            <a:off x="22911758" y="12801600"/>
            <a:ext cx="472745" cy="520700"/>
          </a:xfrm>
          <a:prstGeom prst="rect">
            <a:avLst/>
          </a:prstGeom>
          <a:extLst>
            <a:ext uri="{C572A759-6A51-4108-AA02-DFA0A04FC94B}">
              <ma14:wrappingTextBoxFlag xmlns:ma14="http://schemas.microsoft.com/office/mac/drawingml/2011/main" val="1"/>
            </a:ext>
          </a:extLst>
        </p:spPr>
        <p:txBody>
          <a:bodyPr/>
          <a:lstStyle>
            <a:lvl1pPr>
              <a:defRPr sz="2800"/>
            </a:lvl1pPr>
          </a:lstStyle>
          <a:p>
            <a:pPr/>
            <a:fld id="{86CB4B4D-7CA3-9044-876B-883B54F8677D}" type="slidenum"/>
          </a:p>
        </p:txBody>
      </p:sp>
      <p:pic>
        <p:nvPicPr>
          <p:cNvPr id="895" name="Picture 1" descr="Picture 1"/>
          <p:cNvPicPr>
            <a:picLocks noChangeAspect="1"/>
          </p:cNvPicPr>
          <p:nvPr/>
        </p:nvPicPr>
        <p:blipFill>
          <a:blip r:embed="rId2">
            <a:extLst/>
          </a:blip>
          <a:srcRect l="65059" t="0" r="27760" b="0"/>
          <a:stretch>
            <a:fillRect/>
          </a:stretch>
        </p:blipFill>
        <p:spPr>
          <a:xfrm>
            <a:off x="-88902" y="0"/>
            <a:ext cx="1751018" cy="13716000"/>
          </a:xfrm>
          <a:prstGeom prst="rect">
            <a:avLst/>
          </a:prstGeom>
          <a:ln w="12700">
            <a:miter lim="400000"/>
          </a:ln>
        </p:spPr>
      </p:pic>
      <p:pic>
        <p:nvPicPr>
          <p:cNvPr id="896" name="Picture 139" descr="Picture 139"/>
          <p:cNvPicPr>
            <a:picLocks noChangeAspect="1"/>
          </p:cNvPicPr>
          <p:nvPr/>
        </p:nvPicPr>
        <p:blipFill>
          <a:blip r:embed="rId3">
            <a:extLst/>
          </a:blip>
          <a:srcRect l="0" t="0" r="82132" b="0"/>
          <a:stretch>
            <a:fillRect/>
          </a:stretch>
        </p:blipFill>
        <p:spPr>
          <a:xfrm>
            <a:off x="22710973" y="568063"/>
            <a:ext cx="874473" cy="798513"/>
          </a:xfrm>
          <a:prstGeom prst="rect">
            <a:avLst/>
          </a:prstGeom>
          <a:ln w="12700">
            <a:miter lim="400000"/>
          </a:ln>
        </p:spPr>
      </p:pic>
      <p:grpSp>
        <p:nvGrpSpPr>
          <p:cNvPr id="899" name="Group"/>
          <p:cNvGrpSpPr/>
          <p:nvPr/>
        </p:nvGrpSpPr>
        <p:grpSpPr>
          <a:xfrm>
            <a:off x="3457335" y="4331557"/>
            <a:ext cx="9950291" cy="1587501"/>
            <a:chOff x="-1" y="0"/>
            <a:chExt cx="9950289" cy="1587500"/>
          </a:xfrm>
        </p:grpSpPr>
        <p:sp>
          <p:nvSpPr>
            <p:cNvPr id="897" name="Text Box 2"/>
            <p:cNvSpPr txBox="1"/>
            <p:nvPr/>
          </p:nvSpPr>
          <p:spPr>
            <a:xfrm>
              <a:off x="2912970" y="298450"/>
              <a:ext cx="7037319" cy="1092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300">
                  <a:latin typeface="Raleway Medium"/>
                  <a:ea typeface="Raleway Medium"/>
                  <a:cs typeface="Raleway Medium"/>
                  <a:sym typeface="Raleway Medium"/>
                </a:defRPr>
              </a:lvl1pPr>
            </a:lstStyle>
            <a:p>
              <a:pPr/>
              <a:r>
                <a:t>Increase of customer engagement on Digibanc™ platform.</a:t>
              </a:r>
            </a:p>
          </p:txBody>
        </p:sp>
        <p:sp>
          <p:nvSpPr>
            <p:cNvPr id="898" name="Text Box 3"/>
            <p:cNvSpPr txBox="1"/>
            <p:nvPr/>
          </p:nvSpPr>
          <p:spPr>
            <a:xfrm>
              <a:off x="-2" y="0"/>
              <a:ext cx="2754116" cy="158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a:defRPr sz="10000">
                  <a:solidFill>
                    <a:srgbClr val="FF9300"/>
                  </a:solidFill>
                  <a:latin typeface="Raleway Bold"/>
                  <a:ea typeface="Raleway Bold"/>
                  <a:cs typeface="Raleway Bold"/>
                  <a:sym typeface="Raleway Bold"/>
                </a:defRPr>
              </a:pPr>
              <a:r>
                <a:t>77</a:t>
              </a:r>
              <a:r>
                <a:rPr sz="6000"/>
                <a:t>%</a:t>
              </a:r>
            </a:p>
          </p:txBody>
        </p:sp>
      </p:grpSp>
      <p:grpSp>
        <p:nvGrpSpPr>
          <p:cNvPr id="902" name="Group"/>
          <p:cNvGrpSpPr/>
          <p:nvPr/>
        </p:nvGrpSpPr>
        <p:grpSpPr>
          <a:xfrm>
            <a:off x="3457334" y="6097617"/>
            <a:ext cx="9107913" cy="1587501"/>
            <a:chOff x="-1" y="0"/>
            <a:chExt cx="9107911" cy="1587500"/>
          </a:xfrm>
        </p:grpSpPr>
        <p:sp>
          <p:nvSpPr>
            <p:cNvPr id="900" name="Text Box 2"/>
            <p:cNvSpPr txBox="1"/>
            <p:nvPr/>
          </p:nvSpPr>
          <p:spPr>
            <a:xfrm>
              <a:off x="2912971" y="298450"/>
              <a:ext cx="6194940" cy="1092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300">
                  <a:latin typeface="Raleway Medium"/>
                  <a:ea typeface="Raleway Medium"/>
                  <a:cs typeface="Raleway Medium"/>
                  <a:sym typeface="Raleway Medium"/>
                </a:defRPr>
              </a:lvl1pPr>
            </a:lstStyle>
            <a:p>
              <a:pPr/>
              <a:r>
                <a:t>Increase in cross-sell ratio of cards, investments and loans.</a:t>
              </a:r>
            </a:p>
          </p:txBody>
        </p:sp>
        <p:sp>
          <p:nvSpPr>
            <p:cNvPr id="901" name="Text Box 3"/>
            <p:cNvSpPr txBox="1"/>
            <p:nvPr/>
          </p:nvSpPr>
          <p:spPr>
            <a:xfrm>
              <a:off x="-2" y="0"/>
              <a:ext cx="2754116" cy="158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a:defRPr sz="10000">
                  <a:solidFill>
                    <a:srgbClr val="FF9300"/>
                  </a:solidFill>
                  <a:latin typeface="Raleway Bold"/>
                  <a:ea typeface="Raleway Bold"/>
                  <a:cs typeface="Raleway Bold"/>
                  <a:sym typeface="Raleway Bold"/>
                </a:defRPr>
              </a:pPr>
              <a:r>
                <a:t>48</a:t>
              </a:r>
              <a:r>
                <a:rPr sz="6000"/>
                <a:t>%</a:t>
              </a:r>
            </a:p>
          </p:txBody>
        </p:sp>
      </p:grpSp>
      <p:grpSp>
        <p:nvGrpSpPr>
          <p:cNvPr id="905" name="Group"/>
          <p:cNvGrpSpPr/>
          <p:nvPr/>
        </p:nvGrpSpPr>
        <p:grpSpPr>
          <a:xfrm>
            <a:off x="3457334" y="7863677"/>
            <a:ext cx="9107913" cy="1587501"/>
            <a:chOff x="-1" y="0"/>
            <a:chExt cx="9107911" cy="1587500"/>
          </a:xfrm>
        </p:grpSpPr>
        <p:sp>
          <p:nvSpPr>
            <p:cNvPr id="903" name="Text Box 2"/>
            <p:cNvSpPr txBox="1"/>
            <p:nvPr/>
          </p:nvSpPr>
          <p:spPr>
            <a:xfrm>
              <a:off x="2912971" y="298450"/>
              <a:ext cx="6194940" cy="1092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300">
                  <a:latin typeface="Raleway Medium"/>
                  <a:ea typeface="Raleway Medium"/>
                  <a:cs typeface="Raleway Medium"/>
                  <a:sym typeface="Raleway Medium"/>
                </a:defRPr>
              </a:lvl1pPr>
            </a:lstStyle>
            <a:p>
              <a:pPr/>
              <a:r>
                <a:t>Increase in frictionless customer conversion.</a:t>
              </a:r>
            </a:p>
          </p:txBody>
        </p:sp>
        <p:sp>
          <p:nvSpPr>
            <p:cNvPr id="904" name="Text Box 3"/>
            <p:cNvSpPr txBox="1"/>
            <p:nvPr/>
          </p:nvSpPr>
          <p:spPr>
            <a:xfrm>
              <a:off x="-2" y="0"/>
              <a:ext cx="2754116" cy="158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a:defRPr sz="10000">
                  <a:solidFill>
                    <a:srgbClr val="FF9300"/>
                  </a:solidFill>
                  <a:latin typeface="Raleway Bold"/>
                  <a:ea typeface="Raleway Bold"/>
                  <a:cs typeface="Raleway Bold"/>
                  <a:sym typeface="Raleway Bold"/>
                </a:defRPr>
              </a:pPr>
              <a:r>
                <a:t>80</a:t>
              </a:r>
              <a:r>
                <a:rPr sz="6000"/>
                <a:t>%</a:t>
              </a:r>
            </a:p>
          </p:txBody>
        </p:sp>
      </p:grpSp>
      <p:grpSp>
        <p:nvGrpSpPr>
          <p:cNvPr id="908" name="Group"/>
          <p:cNvGrpSpPr/>
          <p:nvPr/>
        </p:nvGrpSpPr>
        <p:grpSpPr>
          <a:xfrm>
            <a:off x="3457334" y="9629737"/>
            <a:ext cx="9107913" cy="1587501"/>
            <a:chOff x="-1" y="0"/>
            <a:chExt cx="9107911" cy="1587500"/>
          </a:xfrm>
        </p:grpSpPr>
        <p:sp>
          <p:nvSpPr>
            <p:cNvPr id="906" name="Text Box 2"/>
            <p:cNvSpPr txBox="1"/>
            <p:nvPr/>
          </p:nvSpPr>
          <p:spPr>
            <a:xfrm>
              <a:off x="2912971" y="298450"/>
              <a:ext cx="6194940" cy="1092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300">
                  <a:latin typeface="Raleway Medium"/>
                  <a:ea typeface="Raleway Medium"/>
                  <a:cs typeface="Raleway Medium"/>
                  <a:sym typeface="Raleway Medium"/>
                </a:defRPr>
              </a:lvl1pPr>
            </a:lstStyle>
            <a:p>
              <a:pPr/>
              <a:r>
                <a:t>Reduction in acquisition and onboarding costs.</a:t>
              </a:r>
            </a:p>
          </p:txBody>
        </p:sp>
        <p:sp>
          <p:nvSpPr>
            <p:cNvPr id="907" name="Text Box 3"/>
            <p:cNvSpPr txBox="1"/>
            <p:nvPr/>
          </p:nvSpPr>
          <p:spPr>
            <a:xfrm>
              <a:off x="-2" y="0"/>
              <a:ext cx="2754116" cy="158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a:defRPr sz="10000">
                  <a:solidFill>
                    <a:srgbClr val="FF9300"/>
                  </a:solidFill>
                  <a:latin typeface="Raleway Bold"/>
                  <a:ea typeface="Raleway Bold"/>
                  <a:cs typeface="Raleway Bold"/>
                  <a:sym typeface="Raleway Bold"/>
                </a:defRPr>
              </a:pPr>
              <a:r>
                <a:t>60</a:t>
              </a:r>
              <a:r>
                <a:rPr sz="6000"/>
                <a:t>%</a:t>
              </a:r>
            </a:p>
          </p:txBody>
        </p:sp>
      </p:grpSp>
      <p:sp>
        <p:nvSpPr>
          <p:cNvPr id="909" name="Rectangle"/>
          <p:cNvSpPr/>
          <p:nvPr/>
        </p:nvSpPr>
        <p:spPr>
          <a:xfrm rot="21000000">
            <a:off x="17128072" y="2930424"/>
            <a:ext cx="4043451" cy="8623615"/>
          </a:xfrm>
          <a:prstGeom prst="rect">
            <a:avLst/>
          </a:prstGeom>
          <a:solidFill>
            <a:srgbClr val="EEEEEE"/>
          </a:solidFill>
          <a:ln w="12700">
            <a:miter lim="400000"/>
          </a:ln>
        </p:spPr>
        <p:txBody>
          <a:bodyPr lIns="0" tIns="0" rIns="0" bIns="0" anchor="ctr"/>
          <a:lstStyle/>
          <a:p>
            <a:pPr>
              <a:defRPr>
                <a:latin typeface="Raleway Bold"/>
                <a:ea typeface="Raleway Bold"/>
                <a:cs typeface="Raleway Bold"/>
                <a:sym typeface="Raleway Bold"/>
              </a:defRPr>
            </a:pPr>
          </a:p>
        </p:txBody>
      </p:sp>
      <p:pic>
        <p:nvPicPr>
          <p:cNvPr id="910" name="download-iphone-x-screen-mockup-transparent-PNG-Images.png" descr="download-iphone-x-screen-mockup-transparent-PNG-Images.png"/>
          <p:cNvPicPr>
            <a:picLocks noChangeAspect="1"/>
          </p:cNvPicPr>
          <p:nvPr/>
        </p:nvPicPr>
        <p:blipFill>
          <a:blip r:embed="rId4">
            <a:extLst/>
          </a:blip>
          <a:srcRect l="14161" t="0" r="17150" b="14541"/>
          <a:stretch>
            <a:fillRect/>
          </a:stretch>
        </p:blipFill>
        <p:spPr>
          <a:xfrm rot="21000000">
            <a:off x="16807625" y="2397822"/>
            <a:ext cx="4635043" cy="9424158"/>
          </a:xfrm>
          <a:prstGeom prst="rect">
            <a:avLst/>
          </a:prstGeom>
          <a:ln w="12700">
            <a:miter lim="400000"/>
          </a:ln>
          <a:effectLst>
            <a:reflection blurRad="0" stA="50000" stPos="0" endA="0" endPos="40000" dist="0" dir="5400000" fadeDir="5400000" sx="100000" sy="-100000" kx="0" ky="0" algn="bl" rotWithShape="0"/>
          </a:effectLst>
        </p:spPr>
      </p:pic>
      <p:pic>
        <p:nvPicPr>
          <p:cNvPr id="911" name="unnamed.png" descr="unnamed.png"/>
          <p:cNvPicPr>
            <a:picLocks noChangeAspect="1"/>
          </p:cNvPicPr>
          <p:nvPr/>
        </p:nvPicPr>
        <p:blipFill>
          <a:blip r:embed="rId5">
            <a:extLst/>
          </a:blip>
          <a:stretch>
            <a:fillRect/>
          </a:stretch>
        </p:blipFill>
        <p:spPr>
          <a:xfrm rot="21000000">
            <a:off x="17749792" y="5709910"/>
            <a:ext cx="2800014" cy="2800010"/>
          </a:xfrm>
          <a:prstGeom prst="rect">
            <a:avLst/>
          </a:prstGeom>
          <a:ln w="12700">
            <a:miter lim="400000"/>
          </a:ln>
        </p:spPr>
      </p:pic>
      <p:sp>
        <p:nvSpPr>
          <p:cNvPr id="912" name="Text Box 2"/>
          <p:cNvSpPr txBox="1"/>
          <p:nvPr/>
        </p:nvSpPr>
        <p:spPr>
          <a:xfrm>
            <a:off x="3459160" y="1920238"/>
            <a:ext cx="14165271"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800">
                <a:latin typeface="Raleway SemiBold"/>
                <a:ea typeface="Raleway SemiBold"/>
                <a:cs typeface="Raleway SemiBold"/>
                <a:sym typeface="Raleway SemiBold"/>
              </a:defRPr>
            </a:lvl1pPr>
          </a:lstStyle>
          <a:p>
            <a:pPr/>
            <a:r>
              <a:t>KFH - Jazeel</a:t>
            </a:r>
          </a:p>
        </p:txBody>
      </p:sp>
      <p:sp>
        <p:nvSpPr>
          <p:cNvPr id="913" name="Line 4"/>
          <p:cNvSpPr/>
          <p:nvPr/>
        </p:nvSpPr>
        <p:spPr>
          <a:xfrm>
            <a:off x="3502151" y="2971800"/>
            <a:ext cx="7407280" cy="0"/>
          </a:xfrm>
          <a:prstGeom prst="line">
            <a:avLst/>
          </a:prstGeom>
          <a:ln w="12700">
            <a:solidFill>
              <a:srgbClr val="5E5E5E"/>
            </a:solidFill>
          </a:ln>
        </p:spPr>
        <p:txBody>
          <a:bodyPr lIns="45718" tIns="45718" rIns="45718" bIns="45718"/>
          <a:lstStyle/>
          <a:p>
            <a:pPr/>
          </a:p>
        </p:txBody>
      </p:sp>
      <p:sp>
        <p:nvSpPr>
          <p:cNvPr id="914" name="Line 5"/>
          <p:cNvSpPr/>
          <p:nvPr/>
        </p:nvSpPr>
        <p:spPr>
          <a:xfrm>
            <a:off x="3502152" y="2971800"/>
            <a:ext cx="2111382" cy="0"/>
          </a:xfrm>
          <a:prstGeom prst="line">
            <a:avLst/>
          </a:prstGeom>
          <a:ln w="76200">
            <a:solidFill>
              <a:srgbClr val="FF9300"/>
            </a:solidFill>
          </a:ln>
        </p:spPr>
        <p:txBody>
          <a:bodyPr lIns="45718" tIns="45718" rIns="45718" bIns="45718"/>
          <a:lstStyle/>
          <a:p>
            <a:pPr/>
          </a:p>
        </p:txBody>
      </p:sp>
      <p:sp>
        <p:nvSpPr>
          <p:cNvPr id="915" name="Text Box 6"/>
          <p:cNvSpPr txBox="1"/>
          <p:nvPr/>
        </p:nvSpPr>
        <p:spPr>
          <a:xfrm>
            <a:off x="3455988" y="1155699"/>
            <a:ext cx="8669337"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solidFill>
                  <a:srgbClr val="FF9300"/>
                </a:solidFill>
                <a:latin typeface="+mj-lt"/>
                <a:ea typeface="+mj-ea"/>
                <a:cs typeface="+mj-cs"/>
                <a:sym typeface="Raleway Regular"/>
              </a:defRPr>
            </a:lvl1pPr>
          </a:lstStyle>
          <a:p>
            <a:pPr/>
            <a:r>
              <a:t>02</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17" name="Picture 1" descr="Picture 1"/>
          <p:cNvPicPr>
            <a:picLocks noChangeAspect="1"/>
          </p:cNvPicPr>
          <p:nvPr/>
        </p:nvPicPr>
        <p:blipFill>
          <a:blip r:embed="rId2">
            <a:extLst/>
          </a:blip>
          <a:srcRect l="0" t="46" r="0" b="43"/>
          <a:stretch>
            <a:fillRect/>
          </a:stretch>
        </p:blipFill>
        <p:spPr>
          <a:xfrm>
            <a:off x="-22225" y="-12702"/>
            <a:ext cx="24428450" cy="13741405"/>
          </a:xfrm>
          <a:prstGeom prst="rect">
            <a:avLst/>
          </a:prstGeom>
          <a:ln w="12700">
            <a:miter lim="400000"/>
          </a:ln>
        </p:spPr>
      </p:pic>
      <p:sp>
        <p:nvSpPr>
          <p:cNvPr id="918" name="Text Box 2"/>
          <p:cNvSpPr txBox="1"/>
          <p:nvPr/>
        </p:nvSpPr>
        <p:spPr>
          <a:xfrm>
            <a:off x="3438527" y="6146800"/>
            <a:ext cx="17506946" cy="1422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spcBef>
                <a:spcPts val="600"/>
              </a:spcBef>
              <a:defRPr sz="8800">
                <a:solidFill>
                  <a:srgbClr val="F09837"/>
                </a:solidFill>
                <a:latin typeface="Raleway Medium"/>
                <a:ea typeface="Raleway Medium"/>
                <a:cs typeface="Raleway Medium"/>
                <a:sym typeface="Raleway Medium"/>
              </a:defRPr>
            </a:lvl1pPr>
          </a:lstStyle>
          <a:p>
            <a:pPr/>
            <a:r>
              <a:t>Q&amp;A</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20" name="image1.png" descr="image1.png"/>
          <p:cNvPicPr>
            <a:picLocks noChangeAspect="1"/>
          </p:cNvPicPr>
          <p:nvPr/>
        </p:nvPicPr>
        <p:blipFill>
          <a:blip r:embed="rId2">
            <a:extLst/>
          </a:blip>
          <a:srcRect l="34" t="0" r="31" b="0"/>
          <a:stretch>
            <a:fillRect/>
          </a:stretch>
        </p:blipFill>
        <p:spPr>
          <a:xfrm>
            <a:off x="-3716005" y="-34727"/>
            <a:ext cx="24468139" cy="137854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4353" y="21600"/>
                </a:lnTo>
                <a:lnTo>
                  <a:pt x="14353" y="21522"/>
                </a:lnTo>
                <a:lnTo>
                  <a:pt x="21600" y="0"/>
                </a:lnTo>
                <a:lnTo>
                  <a:pt x="0" y="0"/>
                </a:lnTo>
                <a:close/>
              </a:path>
            </a:pathLst>
          </a:custGeom>
          <a:ln w="12700">
            <a:miter lim="400000"/>
          </a:ln>
        </p:spPr>
      </p:pic>
      <p:sp>
        <p:nvSpPr>
          <p:cNvPr id="921" name="Text Box 2"/>
          <p:cNvSpPr txBox="1"/>
          <p:nvPr/>
        </p:nvSpPr>
        <p:spPr>
          <a:xfrm>
            <a:off x="2783225" y="7082772"/>
            <a:ext cx="12249155" cy="142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spcBef>
                <a:spcPts val="600"/>
              </a:spcBef>
              <a:defRPr sz="8800">
                <a:solidFill>
                  <a:srgbClr val="FFFFFF"/>
                </a:solidFill>
                <a:latin typeface="Raleway SemiBold"/>
                <a:ea typeface="Raleway SemiBold"/>
                <a:cs typeface="Raleway SemiBold"/>
                <a:sym typeface="Raleway SemiBold"/>
              </a:defRPr>
            </a:lvl1pPr>
          </a:lstStyle>
          <a:p>
            <a:pPr/>
            <a:r>
              <a:t>Thank you</a:t>
            </a:r>
          </a:p>
        </p:txBody>
      </p:sp>
      <p:sp>
        <p:nvSpPr>
          <p:cNvPr id="922" name="Line 3"/>
          <p:cNvSpPr/>
          <p:nvPr/>
        </p:nvSpPr>
        <p:spPr>
          <a:xfrm flipV="1">
            <a:off x="1624012" y="1090610"/>
            <a:ext cx="1588" cy="11533191"/>
          </a:xfrm>
          <a:prstGeom prst="line">
            <a:avLst/>
          </a:prstGeom>
          <a:ln w="12700">
            <a:solidFill>
              <a:srgbClr val="FFFFFF">
                <a:alpha val="29802"/>
              </a:srgbClr>
            </a:solidFill>
          </a:ln>
        </p:spPr>
        <p:txBody>
          <a:bodyPr lIns="45718" tIns="45718" rIns="45718" bIns="45718"/>
          <a:lstStyle/>
          <a:p>
            <a:pPr/>
          </a:p>
        </p:txBody>
      </p:sp>
      <p:sp>
        <p:nvSpPr>
          <p:cNvPr id="923" name="Line 4"/>
          <p:cNvSpPr/>
          <p:nvPr/>
        </p:nvSpPr>
        <p:spPr>
          <a:xfrm flipV="1">
            <a:off x="1668461" y="5207000"/>
            <a:ext cx="5" cy="3300415"/>
          </a:xfrm>
          <a:prstGeom prst="line">
            <a:avLst/>
          </a:prstGeom>
          <a:ln w="101600">
            <a:solidFill>
              <a:srgbClr val="FF9300"/>
            </a:solidFill>
          </a:ln>
        </p:spPr>
        <p:txBody>
          <a:bodyPr lIns="45718" tIns="45718" rIns="45718" bIns="45718"/>
          <a:lstStyle/>
          <a:p>
            <a:pPr/>
          </a:p>
        </p:txBody>
      </p:sp>
      <p:sp>
        <p:nvSpPr>
          <p:cNvPr id="924" name="Text Box 6">
            <a:hlinkClick r:id="rId3" invalidUrl="" action="" tgtFrame="" tooltip="" history="1" highlightClick="0" endSnd="0"/>
          </p:cNvPr>
          <p:cNvSpPr txBox="1"/>
          <p:nvPr/>
        </p:nvSpPr>
        <p:spPr>
          <a:xfrm>
            <a:off x="4327535" y="9485551"/>
            <a:ext cx="4940304"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300">
                <a:solidFill>
                  <a:srgbClr val="FFFFFF"/>
                </a:solidFill>
                <a:latin typeface="Raleway Light"/>
                <a:ea typeface="Raleway Light"/>
                <a:cs typeface="Raleway Light"/>
                <a:sym typeface="Raleway Light"/>
              </a:defRPr>
            </a:lvl1pPr>
          </a:lstStyle>
          <a:p>
            <a:pPr/>
            <a:r>
              <a:t>www.codebtech.com</a:t>
            </a:r>
          </a:p>
        </p:txBody>
      </p:sp>
      <p:sp>
        <p:nvSpPr>
          <p:cNvPr id="925" name="Text Box 7">
            <a:hlinkClick r:id="rId4" invalidUrl="" action="" tgtFrame="" tooltip="" history="1" highlightClick="0" endSnd="0"/>
          </p:cNvPr>
          <p:cNvSpPr txBox="1"/>
          <p:nvPr/>
        </p:nvSpPr>
        <p:spPr>
          <a:xfrm>
            <a:off x="9411306" y="9486079"/>
            <a:ext cx="4054479"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300">
                <a:solidFill>
                  <a:srgbClr val="FFFFFF"/>
                </a:solidFill>
                <a:latin typeface="Raleway Light"/>
                <a:ea typeface="Raleway Light"/>
                <a:cs typeface="Raleway Light"/>
                <a:sym typeface="Raleway Light"/>
              </a:defRPr>
            </a:lvl1pPr>
          </a:lstStyle>
          <a:p>
            <a:pPr/>
            <a:r>
              <a:t>codebase-technologies-cbt</a:t>
            </a:r>
          </a:p>
        </p:txBody>
      </p:sp>
      <p:grpSp>
        <p:nvGrpSpPr>
          <p:cNvPr id="928" name="Group"/>
          <p:cNvGrpSpPr/>
          <p:nvPr/>
        </p:nvGrpSpPr>
        <p:grpSpPr>
          <a:xfrm>
            <a:off x="2867623" y="9165666"/>
            <a:ext cx="1084271" cy="1084269"/>
            <a:chOff x="0" y="0"/>
            <a:chExt cx="1084270" cy="1084268"/>
          </a:xfrm>
        </p:grpSpPr>
        <p:sp>
          <p:nvSpPr>
            <p:cNvPr id="926" name="Oval 5"/>
            <p:cNvSpPr/>
            <p:nvPr/>
          </p:nvSpPr>
          <p:spPr>
            <a:xfrm>
              <a:off x="-1" y="-1"/>
              <a:ext cx="1084271" cy="1084269"/>
            </a:xfrm>
            <a:prstGeom prst="ellipse">
              <a:avLst/>
            </a:prstGeom>
            <a:solidFill>
              <a:srgbClr val="FF9300"/>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pic>
          <p:nvPicPr>
            <p:cNvPr id="927" name="Picture 18" descr="Picture 18"/>
            <p:cNvPicPr>
              <a:picLocks noChangeAspect="1"/>
            </p:cNvPicPr>
            <p:nvPr/>
          </p:nvPicPr>
          <p:blipFill>
            <a:blip r:embed="rId5">
              <a:extLst/>
            </a:blip>
            <a:stretch>
              <a:fillRect/>
            </a:stretch>
          </p:blipFill>
          <p:spPr>
            <a:xfrm>
              <a:off x="270669" y="269875"/>
              <a:ext cx="542930" cy="544517"/>
            </a:xfrm>
            <a:prstGeom prst="rect">
              <a:avLst/>
            </a:prstGeom>
            <a:ln w="12700" cap="flat">
              <a:noFill/>
              <a:miter lim="400000"/>
            </a:ln>
            <a:effectLst/>
          </p:spPr>
        </p:pic>
      </p:grpSp>
      <p:grpSp>
        <p:nvGrpSpPr>
          <p:cNvPr id="931" name="Group"/>
          <p:cNvGrpSpPr/>
          <p:nvPr/>
        </p:nvGrpSpPr>
        <p:grpSpPr>
          <a:xfrm>
            <a:off x="7951395" y="9165666"/>
            <a:ext cx="1084272" cy="1084269"/>
            <a:chOff x="0" y="0"/>
            <a:chExt cx="1084270" cy="1084268"/>
          </a:xfrm>
        </p:grpSpPr>
        <p:sp>
          <p:nvSpPr>
            <p:cNvPr id="929" name="Oval 15"/>
            <p:cNvSpPr/>
            <p:nvPr/>
          </p:nvSpPr>
          <p:spPr>
            <a:xfrm>
              <a:off x="-1" y="-1"/>
              <a:ext cx="1084271" cy="1084269"/>
            </a:xfrm>
            <a:prstGeom prst="ellipse">
              <a:avLst/>
            </a:prstGeom>
            <a:solidFill>
              <a:srgbClr val="FF9300"/>
            </a:solidFill>
            <a:ln w="12700" cap="flat">
              <a:noFill/>
              <a:miter lim="400000"/>
            </a:ln>
            <a:effectLst/>
          </p:spPr>
          <p:txBody>
            <a:bodyPr wrap="square" lIns="0" tIns="0" rIns="0" bIns="0" numCol="1" anchor="ctr">
              <a:noAutofit/>
            </a:bodyPr>
            <a:lstStyle/>
            <a:p>
              <a:pPr algn="ctr">
                <a:defRPr sz="3200">
                  <a:solidFill>
                    <a:srgbClr val="FFFFFF"/>
                  </a:solidFill>
                  <a:latin typeface="Raleway Medium"/>
                  <a:ea typeface="Raleway Medium"/>
                  <a:cs typeface="Raleway Medium"/>
                  <a:sym typeface="Raleway Medium"/>
                </a:defRPr>
              </a:pPr>
            </a:p>
          </p:txBody>
        </p:sp>
        <p:pic>
          <p:nvPicPr>
            <p:cNvPr id="930" name="Picture 19" descr="Picture 19"/>
            <p:cNvPicPr>
              <a:picLocks noChangeAspect="1"/>
            </p:cNvPicPr>
            <p:nvPr/>
          </p:nvPicPr>
          <p:blipFill>
            <a:blip r:embed="rId6">
              <a:extLst/>
            </a:blip>
            <a:stretch>
              <a:fillRect/>
            </a:stretch>
          </p:blipFill>
          <p:spPr>
            <a:xfrm>
              <a:off x="318294" y="280193"/>
              <a:ext cx="473080" cy="473080"/>
            </a:xfrm>
            <a:prstGeom prst="rect">
              <a:avLst/>
            </a:prstGeom>
            <a:ln w="12700" cap="flat">
              <a:noFill/>
              <a:miter lim="400000"/>
            </a:ln>
            <a:effectLst/>
          </p:spPr>
        </p:pic>
      </p:grpSp>
      <p:sp>
        <p:nvSpPr>
          <p:cNvPr id="932" name="Text Box 3"/>
          <p:cNvSpPr txBox="1"/>
          <p:nvPr/>
        </p:nvSpPr>
        <p:spPr>
          <a:xfrm>
            <a:off x="14674929" y="11419578"/>
            <a:ext cx="9105743" cy="181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457200">
              <a:defRPr sz="1300">
                <a:latin typeface="Raleway Light"/>
                <a:ea typeface="Raleway Light"/>
                <a:cs typeface="Raleway Light"/>
                <a:sym typeface="Raleway Light"/>
              </a:defRPr>
            </a:pPr>
            <a:r>
              <a:t>Disclaimer</a:t>
            </a:r>
          </a:p>
          <a:p>
            <a:pPr algn="ctr" defTabSz="457200">
              <a:defRPr sz="1300">
                <a:latin typeface="+mj-lt"/>
                <a:ea typeface="+mj-ea"/>
                <a:cs typeface="+mj-cs"/>
                <a:sym typeface="Raleway Regular"/>
              </a:defRPr>
            </a:pPr>
          </a:p>
          <a:p>
            <a:pPr algn="ctr" defTabSz="457200">
              <a:defRPr sz="1300">
                <a:latin typeface="+mj-lt"/>
                <a:ea typeface="+mj-ea"/>
                <a:cs typeface="+mj-cs"/>
                <a:sym typeface="Raleway Regular"/>
              </a:defRPr>
            </a:pPr>
            <a:r>
              <a:t>Restriction on Disclosure and Use of Data – This document contains confidential or proprietary information of  Codebase Technologies and/or its affiliates and partners, therefore, the recipient shall not disclose, use, or duplicate this document, in whole or in part, for any purpose other than recipient's consideration of  this information. </a:t>
            </a:r>
            <a:endParaRPr>
              <a:latin typeface="Raleway Light"/>
              <a:ea typeface="Raleway Light"/>
              <a:cs typeface="Raleway Light"/>
              <a:sym typeface="Raleway Light"/>
            </a:endParaRPr>
          </a:p>
          <a:p>
            <a:pPr algn="ctr" defTabSz="457200">
              <a:defRPr sz="1300">
                <a:latin typeface="Raleway Light"/>
                <a:ea typeface="Raleway Light"/>
                <a:cs typeface="Raleway Light"/>
                <a:sym typeface="Raleway Light"/>
              </a:defRPr>
            </a:pPr>
          </a:p>
          <a:p>
            <a:pPr algn="ctr" defTabSz="457200">
              <a:defRPr sz="1300">
                <a:latin typeface="+mj-lt"/>
                <a:ea typeface="+mj-ea"/>
                <a:cs typeface="+mj-cs"/>
                <a:sym typeface="Raleway Regular"/>
              </a:defRPr>
            </a:pPr>
            <a:r>
              <a:t>The Digibanc name, logo and “Demystifying Digital Financial Services” are trademarks of Codebase Technologies.</a:t>
            </a:r>
            <a:endParaRPr>
              <a:latin typeface="Raleway Light"/>
              <a:ea typeface="Raleway Light"/>
              <a:cs typeface="Raleway Light"/>
              <a:sym typeface="Raleway Light"/>
            </a:endParaRPr>
          </a:p>
          <a:p>
            <a:pPr algn="ctr" defTabSz="457200">
              <a:defRPr sz="1300">
                <a:latin typeface="Raleway Light"/>
                <a:ea typeface="Raleway Light"/>
                <a:cs typeface="Raleway Light"/>
                <a:sym typeface="Raleway Light"/>
              </a:defRPr>
            </a:pPr>
          </a:p>
          <a:p>
            <a:pPr algn="ctr" defTabSz="457200">
              <a:defRPr sz="1300">
                <a:latin typeface="Raleway Light"/>
                <a:ea typeface="Raleway Light"/>
                <a:cs typeface="Raleway Light"/>
                <a:sym typeface="Raleway Light"/>
              </a:defRPr>
            </a:pPr>
            <a:r>
              <a:t>© 2021 Codebase Technologies - All Rights Reserved.</a:t>
            </a:r>
          </a:p>
        </p:txBody>
      </p:sp>
      <p:pic>
        <p:nvPicPr>
          <p:cNvPr id="933" name="Unknown.png" descr="Unknown.png"/>
          <p:cNvPicPr>
            <a:picLocks noChangeAspect="1"/>
          </p:cNvPicPr>
          <p:nvPr/>
        </p:nvPicPr>
        <p:blipFill>
          <a:blip r:embed="rId7">
            <a:extLst/>
          </a:blip>
          <a:stretch>
            <a:fillRect/>
          </a:stretch>
        </p:blipFill>
        <p:spPr>
          <a:xfrm>
            <a:off x="16027400" y="9683412"/>
            <a:ext cx="6400800" cy="1320804"/>
          </a:xfrm>
          <a:prstGeom prst="rect">
            <a:avLst/>
          </a:prstGeom>
          <a:ln w="12700">
            <a:miter lim="400000"/>
          </a:ln>
        </p:spPr>
      </p:pic>
      <p:pic>
        <p:nvPicPr>
          <p:cNvPr id="934" name="Picture 42" descr="Picture 42"/>
          <p:cNvPicPr>
            <a:picLocks noChangeAspect="1"/>
          </p:cNvPicPr>
          <p:nvPr/>
        </p:nvPicPr>
        <p:blipFill>
          <a:blip r:embed="rId8">
            <a:extLst/>
          </a:blip>
          <a:stretch>
            <a:fillRect/>
          </a:stretch>
        </p:blipFill>
        <p:spPr>
          <a:xfrm>
            <a:off x="8401932" y="6534377"/>
            <a:ext cx="1011743" cy="1040291"/>
          </a:xfrm>
          <a:prstGeom prst="rect">
            <a:avLst/>
          </a:prstGeom>
          <a:ln w="12700">
            <a:miter lim="400000"/>
          </a:ln>
        </p:spPr>
      </p:pic>
      <p:sp>
        <p:nvSpPr>
          <p:cNvPr id="935" name="Text Box 27"/>
          <p:cNvSpPr txBox="1"/>
          <p:nvPr/>
        </p:nvSpPr>
        <p:spPr>
          <a:xfrm>
            <a:off x="5927981" y="2012081"/>
            <a:ext cx="4371216" cy="135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800">
                <a:solidFill>
                  <a:srgbClr val="FFFFFF"/>
                </a:solidFill>
                <a:latin typeface="Raleway Bold"/>
                <a:ea typeface="Raleway Bold"/>
                <a:cs typeface="Raleway Bold"/>
                <a:sym typeface="Raleway Bold"/>
              </a:defRPr>
            </a:pPr>
            <a:r>
              <a:t>Omar Mansur</a:t>
            </a:r>
          </a:p>
          <a:p>
            <a:pPr defTabSz="457200">
              <a:defRPr sz="2800">
                <a:solidFill>
                  <a:srgbClr val="FFFFFF"/>
                </a:solidFill>
                <a:latin typeface="Raleway Light"/>
                <a:ea typeface="Raleway Light"/>
                <a:cs typeface="Raleway Light"/>
                <a:sym typeface="Raleway Light"/>
              </a:defRPr>
            </a:pPr>
            <a:r>
              <a:t>Global Enterprise Lead</a:t>
            </a:r>
          </a:p>
          <a:p>
            <a:pPr defTabSz="457200">
              <a:defRPr sz="2800">
                <a:solidFill>
                  <a:srgbClr val="FFFFFF"/>
                </a:solidFill>
                <a:latin typeface="Raleway Light"/>
                <a:ea typeface="Raleway Light"/>
                <a:cs typeface="Raleway Light"/>
                <a:sym typeface="Raleway Light"/>
              </a:defRPr>
            </a:pPr>
            <a:r>
              <a:t>omar@codebtech.com</a:t>
            </a:r>
          </a:p>
        </p:txBody>
      </p:sp>
      <p:pic>
        <p:nvPicPr>
          <p:cNvPr id="936" name="Omar-Mansur-e1603852562347.jpg" descr="Omar-Mansur-e1603852562347.jpg"/>
          <p:cNvPicPr>
            <a:picLocks noChangeAspect="1"/>
          </p:cNvPicPr>
          <p:nvPr/>
        </p:nvPicPr>
        <p:blipFill>
          <a:blip r:embed="rId9">
            <a:extLst/>
          </a:blip>
          <a:srcRect l="10680" t="4842" r="29403" b="35240"/>
          <a:stretch>
            <a:fillRect/>
          </a:stretch>
        </p:blipFill>
        <p:spPr>
          <a:xfrm>
            <a:off x="2834913" y="1440541"/>
            <a:ext cx="2501975" cy="2501949"/>
          </a:xfrm>
          <a:custGeom>
            <a:avLst/>
            <a:gdLst/>
            <a:ahLst/>
            <a:cxnLst>
              <a:cxn ang="0">
                <a:pos x="wd2" y="hd2"/>
              </a:cxn>
              <a:cxn ang="5400000">
                <a:pos x="wd2" y="hd2"/>
              </a:cxn>
              <a:cxn ang="10800000">
                <a:pos x="wd2" y="hd2"/>
              </a:cxn>
              <a:cxn ang="16200000">
                <a:pos x="wd2" y="hd2"/>
              </a:cxn>
            </a:cxnLst>
            <a:rect l="0" t="0" r="r" b="b"/>
            <a:pathLst>
              <a:path w="19679" h="20595" fill="norm" stroke="1" extrusionOk="0">
                <a:moveTo>
                  <a:pt x="9839" y="0"/>
                </a:moveTo>
                <a:cubicBezTo>
                  <a:pt x="7321" y="0"/>
                  <a:pt x="4802" y="1005"/>
                  <a:pt x="2881" y="3015"/>
                </a:cubicBezTo>
                <a:cubicBezTo>
                  <a:pt x="-961" y="7037"/>
                  <a:pt x="-961" y="13558"/>
                  <a:pt x="2881" y="17579"/>
                </a:cubicBezTo>
                <a:cubicBezTo>
                  <a:pt x="6724" y="21600"/>
                  <a:pt x="12954" y="21600"/>
                  <a:pt x="16797" y="17579"/>
                </a:cubicBezTo>
                <a:cubicBezTo>
                  <a:pt x="20639" y="13558"/>
                  <a:pt x="20639" y="7037"/>
                  <a:pt x="16797" y="3015"/>
                </a:cubicBezTo>
                <a:cubicBezTo>
                  <a:pt x="14876" y="1005"/>
                  <a:pt x="12357" y="0"/>
                  <a:pt x="9839" y="0"/>
                </a:cubicBezTo>
                <a:close/>
              </a:path>
            </a:pathLst>
          </a:cu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Text Box 3"/>
          <p:cNvSpPr txBox="1"/>
          <p:nvPr/>
        </p:nvSpPr>
        <p:spPr>
          <a:xfrm>
            <a:off x="3456628" y="3762121"/>
            <a:ext cx="10950534" cy="194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400">
                <a:latin typeface="Raleway Light"/>
                <a:ea typeface="Raleway Light"/>
                <a:cs typeface="Raleway Light"/>
                <a:sym typeface="Raleway Light"/>
              </a:defRPr>
            </a:pPr>
            <a:r>
              <a:t>Codebase Technologies (CBT)</a:t>
            </a:r>
            <a:r>
              <a:rPr>
                <a:latin typeface="+mj-lt"/>
                <a:ea typeface="+mj-ea"/>
                <a:cs typeface="+mj-cs"/>
                <a:sym typeface="Raleway Regular"/>
              </a:rPr>
              <a:t> is a Global Open API Banking solutions provider that enables banks and financial institutions (both Conventional and Islamic) as well as the emerging FinTech ecosystem to Demystify Digital Financial Services. We help organizations create and deliver Innovative and Intuitive experiences across customer lifecycle. </a:t>
            </a:r>
          </a:p>
        </p:txBody>
      </p:sp>
      <p:sp>
        <p:nvSpPr>
          <p:cNvPr id="348" name="Line 6"/>
          <p:cNvSpPr/>
          <p:nvPr/>
        </p:nvSpPr>
        <p:spPr>
          <a:xfrm flipH="1">
            <a:off x="23040973" y="12784138"/>
            <a:ext cx="1509716" cy="7"/>
          </a:xfrm>
          <a:prstGeom prst="line">
            <a:avLst/>
          </a:prstGeom>
          <a:ln w="12700">
            <a:solidFill>
              <a:srgbClr val="FF9300"/>
            </a:solidFill>
          </a:ln>
        </p:spPr>
        <p:txBody>
          <a:bodyPr lIns="45718" tIns="45718" rIns="45718" bIns="45718"/>
          <a:lstStyle/>
          <a:p>
            <a:pPr/>
          </a:p>
        </p:txBody>
      </p:sp>
      <p:sp>
        <p:nvSpPr>
          <p:cNvPr id="349" name="Text Box 10"/>
          <p:cNvSpPr txBox="1"/>
          <p:nvPr/>
        </p:nvSpPr>
        <p:spPr>
          <a:xfrm>
            <a:off x="3459164" y="5862404"/>
            <a:ext cx="10947997"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400">
                <a:latin typeface="+mj-lt"/>
                <a:ea typeface="+mj-ea"/>
                <a:cs typeface="+mj-cs"/>
                <a:sym typeface="Raleway Regular"/>
              </a:defRPr>
            </a:pPr>
            <a:r>
              <a:t>With presence and customers across 4 continents, Codebase Technologies with its award-winning suite of products, including the innovative </a:t>
            </a:r>
            <a:r>
              <a:rPr>
                <a:latin typeface="Raleway Bold"/>
                <a:ea typeface="Raleway Bold"/>
                <a:cs typeface="Raleway Bold"/>
                <a:sym typeface="Raleway Bold"/>
              </a:rPr>
              <a:t>Digibanc™</a:t>
            </a:r>
            <a:r>
              <a:t>, a comprehensive one-stop ‘Bank in box’, helps its customers unlock the true potential of the next generation of the digital financial eco-system. </a:t>
            </a:r>
          </a:p>
        </p:txBody>
      </p:sp>
      <p:sp>
        <p:nvSpPr>
          <p:cNvPr id="350" name="Slide Number Placeholder 1"/>
          <p:cNvSpPr txBox="1"/>
          <p:nvPr>
            <p:ph type="sldNum" sz="quarter" idx="4294967295"/>
          </p:nvPr>
        </p:nvSpPr>
        <p:spPr>
          <a:xfrm>
            <a:off x="23448179" y="12801600"/>
            <a:ext cx="314301" cy="558800"/>
          </a:xfrm>
          <a:prstGeom prst="rect">
            <a:avLst/>
          </a:prstGeom>
          <a:extLst>
            <a:ext uri="{C572A759-6A51-4108-AA02-DFA0A04FC94B}">
              <ma14:wrappingTextBoxFlag xmlns:ma14="http://schemas.microsoft.com/office/mac/drawingml/2011/main" val="1"/>
            </a:ext>
          </a:extLst>
        </p:spPr>
        <p:txBody>
          <a:bodyPr/>
          <a:lstStyle>
            <a:lvl1pPr>
              <a:defRPr sz="3100"/>
            </a:lvl1pPr>
          </a:lstStyle>
          <a:p>
            <a:pPr/>
            <a:fld id="{86CB4B4D-7CA3-9044-876B-883B54F8677D}" type="slidenum"/>
          </a:p>
        </p:txBody>
      </p:sp>
      <p:sp>
        <p:nvSpPr>
          <p:cNvPr id="351" name="Text Box 9"/>
          <p:cNvSpPr txBox="1"/>
          <p:nvPr/>
        </p:nvSpPr>
        <p:spPr>
          <a:xfrm>
            <a:off x="3458497" y="8947057"/>
            <a:ext cx="7494587" cy="54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a:latin typeface="Raleway SemiBold"/>
                <a:ea typeface="Raleway SemiBold"/>
                <a:cs typeface="Raleway SemiBold"/>
                <a:sym typeface="Raleway SemiBold"/>
              </a:defRPr>
            </a:lvl1pPr>
          </a:lstStyle>
          <a:p>
            <a:pPr/>
            <a:r>
              <a:t>Awards and Recognitions:</a:t>
            </a:r>
          </a:p>
        </p:txBody>
      </p:sp>
      <p:pic>
        <p:nvPicPr>
          <p:cNvPr id="352" name="Picture 7" descr="Picture 7"/>
          <p:cNvPicPr>
            <a:picLocks noChangeAspect="1"/>
          </p:cNvPicPr>
          <p:nvPr/>
        </p:nvPicPr>
        <p:blipFill>
          <a:blip r:embed="rId2">
            <a:extLst/>
          </a:blip>
          <a:stretch>
            <a:fillRect/>
          </a:stretch>
        </p:blipFill>
        <p:spPr>
          <a:xfrm>
            <a:off x="14864734" y="1788659"/>
            <a:ext cx="10242493" cy="8564076"/>
          </a:xfrm>
          <a:prstGeom prst="rect">
            <a:avLst/>
          </a:prstGeom>
          <a:ln w="12700">
            <a:miter lim="400000"/>
          </a:ln>
        </p:spPr>
      </p:pic>
      <p:pic>
        <p:nvPicPr>
          <p:cNvPr id="353" name="Picture 19" descr="Picture 19"/>
          <p:cNvPicPr>
            <a:picLocks noChangeAspect="1"/>
          </p:cNvPicPr>
          <p:nvPr/>
        </p:nvPicPr>
        <p:blipFill>
          <a:blip r:embed="rId3">
            <a:extLst/>
          </a:blip>
          <a:stretch>
            <a:fillRect/>
          </a:stretch>
        </p:blipFill>
        <p:spPr>
          <a:xfrm>
            <a:off x="20049360" y="9877993"/>
            <a:ext cx="3390904" cy="2559754"/>
          </a:xfrm>
          <a:prstGeom prst="rect">
            <a:avLst/>
          </a:prstGeom>
          <a:ln w="12700">
            <a:miter lim="400000"/>
          </a:ln>
        </p:spPr>
      </p:pic>
      <p:pic>
        <p:nvPicPr>
          <p:cNvPr id="354" name="Picture 22" descr="Picture 22"/>
          <p:cNvPicPr>
            <a:picLocks noChangeAspect="1"/>
          </p:cNvPicPr>
          <p:nvPr/>
        </p:nvPicPr>
        <p:blipFill>
          <a:blip r:embed="rId4">
            <a:extLst/>
          </a:blip>
          <a:stretch>
            <a:fillRect/>
          </a:stretch>
        </p:blipFill>
        <p:spPr>
          <a:xfrm>
            <a:off x="13464886" y="9608100"/>
            <a:ext cx="2324661" cy="3099544"/>
          </a:xfrm>
          <a:prstGeom prst="rect">
            <a:avLst/>
          </a:prstGeom>
          <a:ln w="12700">
            <a:miter lim="400000"/>
          </a:ln>
        </p:spPr>
      </p:pic>
      <p:pic>
        <p:nvPicPr>
          <p:cNvPr id="355" name="Picture 139" descr="Picture 139"/>
          <p:cNvPicPr>
            <a:picLocks noChangeAspect="1"/>
          </p:cNvPicPr>
          <p:nvPr/>
        </p:nvPicPr>
        <p:blipFill>
          <a:blip r:embed="rId5">
            <a:extLst/>
          </a:blip>
          <a:srcRect l="0" t="0" r="82132" b="0"/>
          <a:stretch>
            <a:fillRect/>
          </a:stretch>
        </p:blipFill>
        <p:spPr>
          <a:xfrm>
            <a:off x="22710973" y="568063"/>
            <a:ext cx="874475" cy="798513"/>
          </a:xfrm>
          <a:prstGeom prst="rect">
            <a:avLst/>
          </a:prstGeom>
          <a:ln w="12700">
            <a:miter lim="400000"/>
          </a:ln>
        </p:spPr>
      </p:pic>
      <p:pic>
        <p:nvPicPr>
          <p:cNvPr id="356" name="Picture 30" descr="Picture 30"/>
          <p:cNvPicPr>
            <a:picLocks noChangeAspect="1"/>
          </p:cNvPicPr>
          <p:nvPr/>
        </p:nvPicPr>
        <p:blipFill>
          <a:blip r:embed="rId6">
            <a:extLst/>
          </a:blip>
          <a:srcRect l="80074" t="45" r="12742" b="45"/>
          <a:stretch>
            <a:fillRect/>
          </a:stretch>
        </p:blipFill>
        <p:spPr>
          <a:xfrm>
            <a:off x="-2" y="-6"/>
            <a:ext cx="1751018" cy="13716011"/>
          </a:xfrm>
          <a:prstGeom prst="rect">
            <a:avLst/>
          </a:prstGeom>
          <a:ln w="12700">
            <a:miter lim="400000"/>
          </a:ln>
        </p:spPr>
      </p:pic>
      <p:pic>
        <p:nvPicPr>
          <p:cNvPr id="357" name="Picture 21" descr="Picture 21"/>
          <p:cNvPicPr>
            <a:picLocks noChangeAspect="1"/>
          </p:cNvPicPr>
          <p:nvPr/>
        </p:nvPicPr>
        <p:blipFill>
          <a:blip r:embed="rId7">
            <a:extLst/>
          </a:blip>
          <a:stretch>
            <a:fillRect/>
          </a:stretch>
        </p:blipFill>
        <p:spPr>
          <a:xfrm>
            <a:off x="16224000" y="9890255"/>
            <a:ext cx="3390904" cy="2535233"/>
          </a:xfrm>
          <a:prstGeom prst="rect">
            <a:avLst/>
          </a:prstGeom>
          <a:ln w="12700">
            <a:miter lim="400000"/>
          </a:ln>
        </p:spPr>
      </p:pic>
      <p:sp>
        <p:nvSpPr>
          <p:cNvPr id="358" name="Text Box 2"/>
          <p:cNvSpPr txBox="1"/>
          <p:nvPr/>
        </p:nvSpPr>
        <p:spPr>
          <a:xfrm>
            <a:off x="3459160" y="1920238"/>
            <a:ext cx="14165271"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800">
                <a:latin typeface="Raleway SemiBold"/>
                <a:ea typeface="Raleway SemiBold"/>
                <a:cs typeface="Raleway SemiBold"/>
                <a:sym typeface="Raleway SemiBold"/>
              </a:defRPr>
            </a:lvl1pPr>
          </a:lstStyle>
          <a:p>
            <a:pPr/>
            <a:r>
              <a:t>About Codebase Technologies</a:t>
            </a:r>
          </a:p>
        </p:txBody>
      </p:sp>
      <p:sp>
        <p:nvSpPr>
          <p:cNvPr id="359" name="Line 4"/>
          <p:cNvSpPr/>
          <p:nvPr/>
        </p:nvSpPr>
        <p:spPr>
          <a:xfrm>
            <a:off x="3502152" y="2971800"/>
            <a:ext cx="7407279" cy="0"/>
          </a:xfrm>
          <a:prstGeom prst="line">
            <a:avLst/>
          </a:prstGeom>
          <a:ln w="12700">
            <a:solidFill>
              <a:srgbClr val="5E5E5E"/>
            </a:solidFill>
          </a:ln>
        </p:spPr>
        <p:txBody>
          <a:bodyPr lIns="45718" tIns="45718" rIns="45718" bIns="45718"/>
          <a:lstStyle/>
          <a:p>
            <a:pPr/>
          </a:p>
        </p:txBody>
      </p:sp>
      <p:sp>
        <p:nvSpPr>
          <p:cNvPr id="360" name="Line 5"/>
          <p:cNvSpPr/>
          <p:nvPr/>
        </p:nvSpPr>
        <p:spPr>
          <a:xfrm>
            <a:off x="3502152" y="2971800"/>
            <a:ext cx="2111383" cy="0"/>
          </a:xfrm>
          <a:prstGeom prst="line">
            <a:avLst/>
          </a:prstGeom>
          <a:ln w="76200">
            <a:solidFill>
              <a:srgbClr val="FF9300"/>
            </a:solidFill>
          </a:ln>
        </p:spPr>
        <p:txBody>
          <a:bodyPr lIns="45718" tIns="45718" rIns="45718" bIns="45718"/>
          <a:lstStyle/>
          <a:p>
            <a:pPr/>
          </a:p>
        </p:txBody>
      </p:sp>
      <p:pic>
        <p:nvPicPr>
          <p:cNvPr id="361" name="CBT Award_CIS_Gold.jpg" descr="CBT Award_CIS_Gold.jpg"/>
          <p:cNvPicPr>
            <a:picLocks noChangeAspect="1"/>
          </p:cNvPicPr>
          <p:nvPr/>
        </p:nvPicPr>
        <p:blipFill>
          <a:blip r:embed="rId8">
            <a:extLst/>
          </a:blip>
          <a:srcRect l="12542" t="17759" r="12540" b="10425"/>
          <a:stretch>
            <a:fillRect/>
          </a:stretch>
        </p:blipFill>
        <p:spPr>
          <a:xfrm>
            <a:off x="6788994" y="9877948"/>
            <a:ext cx="2670366" cy="2559880"/>
          </a:xfrm>
          <a:prstGeom prst="rect">
            <a:avLst/>
          </a:prstGeom>
          <a:ln w="12700">
            <a:miter lim="400000"/>
          </a:ln>
        </p:spPr>
      </p:pic>
      <p:pic>
        <p:nvPicPr>
          <p:cNvPr id="362" name="CBT Award_IBSi.jpg" descr="CBT Award_IBSi.jpg"/>
          <p:cNvPicPr>
            <a:picLocks noChangeAspect="1"/>
          </p:cNvPicPr>
          <p:nvPr/>
        </p:nvPicPr>
        <p:blipFill>
          <a:blip r:embed="rId9">
            <a:extLst/>
          </a:blip>
          <a:srcRect l="14460" t="21666" r="14460" b="10194"/>
          <a:stretch>
            <a:fillRect/>
          </a:stretch>
        </p:blipFill>
        <p:spPr>
          <a:xfrm>
            <a:off x="3481373" y="9878146"/>
            <a:ext cx="2670062" cy="2559589"/>
          </a:xfrm>
          <a:prstGeom prst="rect">
            <a:avLst/>
          </a:prstGeom>
          <a:ln w="12700">
            <a:miter lim="400000"/>
          </a:ln>
        </p:spPr>
      </p:pic>
      <p:pic>
        <p:nvPicPr>
          <p:cNvPr id="363" name="CBT Award_Global.jpg" descr="CBT Award_Global.jpg"/>
          <p:cNvPicPr>
            <a:picLocks noChangeAspect="1"/>
          </p:cNvPicPr>
          <p:nvPr/>
        </p:nvPicPr>
        <p:blipFill>
          <a:blip r:embed="rId10">
            <a:extLst/>
          </a:blip>
          <a:srcRect l="15883" t="20795" r="15883" b="13793"/>
          <a:stretch>
            <a:fillRect/>
          </a:stretch>
        </p:blipFill>
        <p:spPr>
          <a:xfrm>
            <a:off x="10021875" y="9877948"/>
            <a:ext cx="2670263" cy="255978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5" name="linkedin-sales-solutions-zn2aUVfbUrk-unsplash.jpg" descr="linkedin-sales-solutions-zn2aUVfbUrk-unsplash.jpg"/>
          <p:cNvPicPr>
            <a:picLocks noChangeAspect="1"/>
          </p:cNvPicPr>
          <p:nvPr/>
        </p:nvPicPr>
        <p:blipFill>
          <a:blip r:embed="rId2">
            <a:extLst/>
          </a:blip>
          <a:srcRect l="3086" t="0" r="12537" b="0"/>
          <a:stretch>
            <a:fillRect/>
          </a:stretch>
        </p:blipFill>
        <p:spPr>
          <a:xfrm>
            <a:off x="7439560" y="-161529"/>
            <a:ext cx="21058801" cy="14039202"/>
          </a:xfrm>
          <a:prstGeom prst="rect">
            <a:avLst/>
          </a:prstGeom>
          <a:ln w="12700">
            <a:miter lim="400000"/>
          </a:ln>
        </p:spPr>
      </p:pic>
      <p:pic>
        <p:nvPicPr>
          <p:cNvPr id="366" name="image1.png" descr="image1.png"/>
          <p:cNvPicPr>
            <a:picLocks noChangeAspect="1"/>
          </p:cNvPicPr>
          <p:nvPr/>
        </p:nvPicPr>
        <p:blipFill>
          <a:blip r:embed="rId3">
            <a:extLst/>
          </a:blip>
          <a:srcRect l="34" t="0" r="30" b="0"/>
          <a:stretch>
            <a:fillRect/>
          </a:stretch>
        </p:blipFill>
        <p:spPr>
          <a:xfrm>
            <a:off x="-3716004" y="-34727"/>
            <a:ext cx="24468139" cy="137854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4353" y="21600"/>
                </a:lnTo>
                <a:lnTo>
                  <a:pt x="14353" y="21522"/>
                </a:lnTo>
                <a:lnTo>
                  <a:pt x="21600" y="0"/>
                </a:lnTo>
                <a:lnTo>
                  <a:pt x="0" y="0"/>
                </a:lnTo>
                <a:close/>
              </a:path>
            </a:pathLst>
          </a:custGeom>
          <a:ln w="12700">
            <a:miter lim="400000"/>
          </a:ln>
        </p:spPr>
      </p:pic>
      <p:sp>
        <p:nvSpPr>
          <p:cNvPr id="367" name="Line 3"/>
          <p:cNvSpPr/>
          <p:nvPr/>
        </p:nvSpPr>
        <p:spPr>
          <a:xfrm flipV="1">
            <a:off x="1624012" y="1090611"/>
            <a:ext cx="1590" cy="11533193"/>
          </a:xfrm>
          <a:prstGeom prst="line">
            <a:avLst/>
          </a:prstGeom>
          <a:ln w="12700">
            <a:solidFill>
              <a:srgbClr val="FFFFFF">
                <a:alpha val="29802"/>
              </a:srgbClr>
            </a:solidFill>
          </a:ln>
        </p:spPr>
        <p:txBody>
          <a:bodyPr lIns="45718" tIns="45718" rIns="45718" bIns="45718"/>
          <a:lstStyle/>
          <a:p>
            <a:pPr/>
          </a:p>
        </p:txBody>
      </p:sp>
      <p:sp>
        <p:nvSpPr>
          <p:cNvPr id="368" name="Line 4"/>
          <p:cNvSpPr/>
          <p:nvPr/>
        </p:nvSpPr>
        <p:spPr>
          <a:xfrm flipV="1">
            <a:off x="1668463" y="5206999"/>
            <a:ext cx="5" cy="3300415"/>
          </a:xfrm>
          <a:prstGeom prst="line">
            <a:avLst/>
          </a:prstGeom>
          <a:ln w="101600">
            <a:solidFill>
              <a:srgbClr val="FF9300"/>
            </a:solidFill>
          </a:ln>
        </p:spPr>
        <p:txBody>
          <a:bodyPr lIns="45718" tIns="45718" rIns="45718" bIns="45718"/>
          <a:lstStyle/>
          <a:p>
            <a:pPr/>
          </a:p>
        </p:txBody>
      </p:sp>
      <p:sp>
        <p:nvSpPr>
          <p:cNvPr id="369" name="Text Box 2"/>
          <p:cNvSpPr txBox="1"/>
          <p:nvPr/>
        </p:nvSpPr>
        <p:spPr>
          <a:xfrm>
            <a:off x="2593287" y="6146800"/>
            <a:ext cx="12249154" cy="1422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spcBef>
                <a:spcPts val="600"/>
              </a:spcBef>
              <a:defRPr sz="8800">
                <a:solidFill>
                  <a:srgbClr val="FFFFFF"/>
                </a:solidFill>
                <a:latin typeface="Raleway Light"/>
                <a:ea typeface="Raleway Light"/>
                <a:cs typeface="Raleway Light"/>
                <a:sym typeface="Raleway Light"/>
              </a:defRPr>
            </a:lvl1pPr>
          </a:lstStyle>
          <a:p>
            <a:pPr/>
            <a:r>
              <a:t>Digital Islamic Banking</a:t>
            </a:r>
          </a:p>
        </p:txBody>
      </p:sp>
      <p:sp>
        <p:nvSpPr>
          <p:cNvPr id="370" name="Text Box 5"/>
          <p:cNvSpPr txBox="1"/>
          <p:nvPr/>
        </p:nvSpPr>
        <p:spPr>
          <a:xfrm>
            <a:off x="2640009" y="5016670"/>
            <a:ext cx="1158879" cy="110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09837"/>
                </a:solidFill>
                <a:latin typeface="Raleway ExtraLight"/>
                <a:ea typeface="Raleway ExtraLight"/>
                <a:cs typeface="Raleway ExtraLight"/>
                <a:sym typeface="Raleway ExtraLight"/>
              </a:defRPr>
            </a:lvl1pPr>
          </a:lstStyle>
          <a:p>
            <a:pPr/>
            <a:r>
              <a:t>01</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2" name="Picture 1" descr="Picture 1"/>
          <p:cNvPicPr>
            <a:picLocks noChangeAspect="1"/>
          </p:cNvPicPr>
          <p:nvPr/>
        </p:nvPicPr>
        <p:blipFill>
          <a:blip r:embed="rId2">
            <a:extLst/>
          </a:blip>
          <a:srcRect l="0" t="46" r="0" b="43"/>
          <a:stretch>
            <a:fillRect/>
          </a:stretch>
        </p:blipFill>
        <p:spPr>
          <a:xfrm>
            <a:off x="-22225" y="-12702"/>
            <a:ext cx="24428450" cy="13741405"/>
          </a:xfrm>
          <a:prstGeom prst="rect">
            <a:avLst/>
          </a:prstGeom>
          <a:ln w="12700">
            <a:miter lim="400000"/>
          </a:ln>
        </p:spPr>
      </p:pic>
      <p:sp>
        <p:nvSpPr>
          <p:cNvPr id="373" name="Text Box 2"/>
          <p:cNvSpPr txBox="1"/>
          <p:nvPr/>
        </p:nvSpPr>
        <p:spPr>
          <a:xfrm>
            <a:off x="2732120" y="4165600"/>
            <a:ext cx="18919760" cy="538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spcBef>
                <a:spcPts val="600"/>
              </a:spcBef>
              <a:defRPr sz="8800">
                <a:solidFill>
                  <a:srgbClr val="FFFFFF"/>
                </a:solidFill>
                <a:latin typeface="Raleway Light"/>
                <a:ea typeface="Raleway Light"/>
                <a:cs typeface="Raleway Light"/>
                <a:sym typeface="Raleway Light"/>
              </a:defRPr>
            </a:pPr>
            <a:r>
              <a:t>The global Islamic financial landscape is currently valued at </a:t>
            </a:r>
            <a:r>
              <a:rPr>
                <a:solidFill>
                  <a:srgbClr val="E4933E"/>
                </a:solidFill>
                <a:latin typeface="Raleway Bold"/>
                <a:ea typeface="Raleway Bold"/>
                <a:cs typeface="Raleway Bold"/>
                <a:sym typeface="Raleway Bold"/>
              </a:rPr>
              <a:t>$2.2 trillion</a:t>
            </a:r>
            <a:r>
              <a:t> and expected to continue growing </a:t>
            </a:r>
            <a:r>
              <a:rPr>
                <a:solidFill>
                  <a:srgbClr val="E4933E"/>
                </a:solidFill>
                <a:latin typeface="Raleway Bold"/>
                <a:ea typeface="Raleway Bold"/>
                <a:cs typeface="Raleway Bold"/>
                <a:sym typeface="Raleway Bold"/>
              </a:rPr>
              <a:t>10% to 12%</a:t>
            </a:r>
            <a:r>
              <a:t> in the next year.</a:t>
            </a:r>
          </a:p>
        </p:txBody>
      </p:sp>
      <p:sp>
        <p:nvSpPr>
          <p:cNvPr id="374" name="Source: https://www.visualcapitalist.com/banking-unbanked-emerging-markets/"/>
          <p:cNvSpPr txBox="1"/>
          <p:nvPr/>
        </p:nvSpPr>
        <p:spPr>
          <a:xfrm>
            <a:off x="15098233" y="13002410"/>
            <a:ext cx="9119550" cy="3200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500">
                <a:solidFill>
                  <a:srgbClr val="FFFFFF"/>
                </a:solidFill>
                <a:latin typeface="Raleway Light"/>
                <a:ea typeface="Raleway Light"/>
                <a:cs typeface="Raleway Light"/>
                <a:sym typeface="Raleway Light"/>
              </a:defRPr>
            </a:lvl1pPr>
          </a:lstStyle>
          <a:p>
            <a:pPr/>
            <a:r>
              <a:t>Source: https://www.moneythor.com/2021/10/04/elevating-the-digital-experience-of-islamic-banking/</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Line 1"/>
          <p:cNvSpPr/>
          <p:nvPr/>
        </p:nvSpPr>
        <p:spPr>
          <a:xfrm flipH="1">
            <a:off x="23040974" y="12784138"/>
            <a:ext cx="1509714" cy="5"/>
          </a:xfrm>
          <a:prstGeom prst="line">
            <a:avLst/>
          </a:prstGeom>
          <a:ln w="12700">
            <a:solidFill>
              <a:srgbClr val="FF9300"/>
            </a:solidFill>
          </a:ln>
        </p:spPr>
        <p:txBody>
          <a:bodyPr lIns="45718" tIns="45718" rIns="45718" bIns="45718"/>
          <a:lstStyle/>
          <a:p>
            <a:pPr/>
          </a:p>
        </p:txBody>
      </p:sp>
      <p:sp>
        <p:nvSpPr>
          <p:cNvPr id="377" name="Text Box 6"/>
          <p:cNvSpPr txBox="1"/>
          <p:nvPr/>
        </p:nvSpPr>
        <p:spPr>
          <a:xfrm>
            <a:off x="3455988" y="1155699"/>
            <a:ext cx="8669337"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solidFill>
                  <a:srgbClr val="FF9300"/>
                </a:solidFill>
                <a:latin typeface="+mj-lt"/>
                <a:ea typeface="+mj-ea"/>
                <a:cs typeface="+mj-cs"/>
                <a:sym typeface="Raleway Regular"/>
              </a:defRPr>
            </a:lvl1pPr>
          </a:lstStyle>
          <a:p>
            <a:pPr/>
            <a:r>
              <a:t>01</a:t>
            </a:r>
          </a:p>
        </p:txBody>
      </p:sp>
      <p:sp>
        <p:nvSpPr>
          <p:cNvPr id="378" name="Text Box 2"/>
          <p:cNvSpPr txBox="1"/>
          <p:nvPr/>
        </p:nvSpPr>
        <p:spPr>
          <a:xfrm>
            <a:off x="3459160" y="1920238"/>
            <a:ext cx="14165268"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800">
                <a:latin typeface="Raleway SemiBold"/>
                <a:ea typeface="Raleway SemiBold"/>
                <a:cs typeface="Raleway SemiBold"/>
                <a:sym typeface="Raleway SemiBold"/>
              </a:defRPr>
            </a:lvl1pPr>
          </a:lstStyle>
          <a:p>
            <a:pPr/>
            <a:r>
              <a:t>Adults without financial services</a:t>
            </a:r>
          </a:p>
        </p:txBody>
      </p:sp>
      <p:sp>
        <p:nvSpPr>
          <p:cNvPr id="379" name="Line 4"/>
          <p:cNvSpPr/>
          <p:nvPr/>
        </p:nvSpPr>
        <p:spPr>
          <a:xfrm>
            <a:off x="3502152" y="2971800"/>
            <a:ext cx="7407277" cy="0"/>
          </a:xfrm>
          <a:prstGeom prst="line">
            <a:avLst/>
          </a:prstGeom>
          <a:ln w="12700">
            <a:solidFill>
              <a:srgbClr val="5E5E5E"/>
            </a:solidFill>
          </a:ln>
        </p:spPr>
        <p:txBody>
          <a:bodyPr lIns="45718" tIns="45718" rIns="45718" bIns="45718"/>
          <a:lstStyle/>
          <a:p>
            <a:pPr/>
          </a:p>
        </p:txBody>
      </p:sp>
      <p:sp>
        <p:nvSpPr>
          <p:cNvPr id="380" name="Line 5"/>
          <p:cNvSpPr/>
          <p:nvPr/>
        </p:nvSpPr>
        <p:spPr>
          <a:xfrm>
            <a:off x="3502152" y="2971800"/>
            <a:ext cx="2111380" cy="0"/>
          </a:xfrm>
          <a:prstGeom prst="line">
            <a:avLst/>
          </a:prstGeom>
          <a:ln w="76200">
            <a:solidFill>
              <a:srgbClr val="FF9300"/>
            </a:solidFill>
          </a:ln>
        </p:spPr>
        <p:txBody>
          <a:bodyPr lIns="45718" tIns="45718" rIns="45718" bIns="45718"/>
          <a:lstStyle/>
          <a:p>
            <a:pPr/>
          </a:p>
        </p:txBody>
      </p:sp>
      <p:sp>
        <p:nvSpPr>
          <p:cNvPr id="381" name="Slide Number Placeholder 1"/>
          <p:cNvSpPr txBox="1"/>
          <p:nvPr>
            <p:ph type="sldNum" sz="quarter" idx="4294967295"/>
          </p:nvPr>
        </p:nvSpPr>
        <p:spPr>
          <a:xfrm>
            <a:off x="22994611" y="12801600"/>
            <a:ext cx="307037" cy="520700"/>
          </a:xfrm>
          <a:prstGeom prst="rect">
            <a:avLst/>
          </a:prstGeom>
          <a:extLst>
            <a:ext uri="{C572A759-6A51-4108-AA02-DFA0A04FC94B}">
              <ma14:wrappingTextBoxFlag xmlns:ma14="http://schemas.microsoft.com/office/mac/drawingml/2011/main" val="1"/>
            </a:ext>
          </a:extLst>
        </p:spPr>
        <p:txBody>
          <a:bodyPr/>
          <a:lstStyle>
            <a:lvl1pPr>
              <a:defRPr sz="2800"/>
            </a:lvl1pPr>
          </a:lstStyle>
          <a:p>
            <a:pPr/>
            <a:fld id="{86CB4B4D-7CA3-9044-876B-883B54F8677D}" type="slidenum"/>
          </a:p>
        </p:txBody>
      </p:sp>
      <p:pic>
        <p:nvPicPr>
          <p:cNvPr id="382" name="Picture 139" descr="Picture 139"/>
          <p:cNvPicPr>
            <a:picLocks noChangeAspect="1"/>
          </p:cNvPicPr>
          <p:nvPr/>
        </p:nvPicPr>
        <p:blipFill>
          <a:blip r:embed="rId2">
            <a:extLst/>
          </a:blip>
          <a:srcRect l="0" t="0" r="82132" b="0"/>
          <a:stretch>
            <a:fillRect/>
          </a:stretch>
        </p:blipFill>
        <p:spPr>
          <a:xfrm>
            <a:off x="22710973" y="568063"/>
            <a:ext cx="874473" cy="798513"/>
          </a:xfrm>
          <a:prstGeom prst="rect">
            <a:avLst/>
          </a:prstGeom>
          <a:ln w="12700">
            <a:miter lim="400000"/>
          </a:ln>
        </p:spPr>
      </p:pic>
      <p:pic>
        <p:nvPicPr>
          <p:cNvPr id="383" name="Picture 1" descr="Picture 1"/>
          <p:cNvPicPr>
            <a:picLocks noChangeAspect="1"/>
          </p:cNvPicPr>
          <p:nvPr/>
        </p:nvPicPr>
        <p:blipFill>
          <a:blip r:embed="rId3">
            <a:extLst/>
          </a:blip>
          <a:srcRect l="90829" t="0" r="1980" b="0"/>
          <a:stretch>
            <a:fillRect/>
          </a:stretch>
        </p:blipFill>
        <p:spPr>
          <a:xfrm>
            <a:off x="-88901" y="0"/>
            <a:ext cx="1751018" cy="13716000"/>
          </a:xfrm>
          <a:prstGeom prst="rect">
            <a:avLst/>
          </a:prstGeom>
          <a:ln w="12700">
            <a:miter lim="400000"/>
          </a:ln>
        </p:spPr>
      </p:pic>
      <p:pic>
        <p:nvPicPr>
          <p:cNvPr id="384" name="Proportion-of-underbanked-adult-population-without-access-to-financial-services.jpg" descr="Proportion-of-underbanked-adult-population-without-access-to-financial-services.jpg"/>
          <p:cNvPicPr>
            <a:picLocks noChangeAspect="1"/>
          </p:cNvPicPr>
          <p:nvPr/>
        </p:nvPicPr>
        <p:blipFill>
          <a:blip r:embed="rId4">
            <a:extLst/>
          </a:blip>
          <a:srcRect l="0" t="8829" r="0" b="0"/>
          <a:stretch>
            <a:fillRect/>
          </a:stretch>
        </p:blipFill>
        <p:spPr>
          <a:xfrm>
            <a:off x="4616906" y="3210560"/>
            <a:ext cx="17281107" cy="10400766"/>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Line 1"/>
          <p:cNvSpPr/>
          <p:nvPr/>
        </p:nvSpPr>
        <p:spPr>
          <a:xfrm flipH="1">
            <a:off x="23040974" y="12784138"/>
            <a:ext cx="1509714" cy="5"/>
          </a:xfrm>
          <a:prstGeom prst="line">
            <a:avLst/>
          </a:prstGeom>
          <a:ln w="12700">
            <a:solidFill>
              <a:srgbClr val="FF9300"/>
            </a:solidFill>
          </a:ln>
        </p:spPr>
        <p:txBody>
          <a:bodyPr lIns="45718" tIns="45718" rIns="45718" bIns="45718"/>
          <a:lstStyle/>
          <a:p>
            <a:pPr/>
          </a:p>
        </p:txBody>
      </p:sp>
      <p:sp>
        <p:nvSpPr>
          <p:cNvPr id="387" name="Text Box 6"/>
          <p:cNvSpPr txBox="1"/>
          <p:nvPr/>
        </p:nvSpPr>
        <p:spPr>
          <a:xfrm>
            <a:off x="3455988" y="1155699"/>
            <a:ext cx="8669337"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solidFill>
                  <a:srgbClr val="FF9300"/>
                </a:solidFill>
                <a:latin typeface="+mj-lt"/>
                <a:ea typeface="+mj-ea"/>
                <a:cs typeface="+mj-cs"/>
                <a:sym typeface="Raleway Regular"/>
              </a:defRPr>
            </a:lvl1pPr>
          </a:lstStyle>
          <a:p>
            <a:pPr/>
            <a:r>
              <a:t>01</a:t>
            </a:r>
          </a:p>
        </p:txBody>
      </p:sp>
      <p:sp>
        <p:nvSpPr>
          <p:cNvPr id="388" name="Text Box 2"/>
          <p:cNvSpPr txBox="1"/>
          <p:nvPr/>
        </p:nvSpPr>
        <p:spPr>
          <a:xfrm>
            <a:off x="3459160" y="1920238"/>
            <a:ext cx="14165268"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800">
                <a:latin typeface="Raleway SemiBold"/>
                <a:ea typeface="Raleway SemiBold"/>
                <a:cs typeface="Raleway SemiBold"/>
                <a:sym typeface="Raleway SemiBold"/>
              </a:defRPr>
            </a:lvl1pPr>
          </a:lstStyle>
          <a:p>
            <a:pPr/>
            <a:r>
              <a:t>Hurdles to Accessing Financial Services</a:t>
            </a:r>
          </a:p>
        </p:txBody>
      </p:sp>
      <p:sp>
        <p:nvSpPr>
          <p:cNvPr id="389" name="Line 4"/>
          <p:cNvSpPr/>
          <p:nvPr/>
        </p:nvSpPr>
        <p:spPr>
          <a:xfrm>
            <a:off x="3502152" y="2971800"/>
            <a:ext cx="7407277" cy="0"/>
          </a:xfrm>
          <a:prstGeom prst="line">
            <a:avLst/>
          </a:prstGeom>
          <a:ln w="12700">
            <a:solidFill>
              <a:srgbClr val="5E5E5E"/>
            </a:solidFill>
          </a:ln>
        </p:spPr>
        <p:txBody>
          <a:bodyPr lIns="45718" tIns="45718" rIns="45718" bIns="45718"/>
          <a:lstStyle/>
          <a:p>
            <a:pPr/>
          </a:p>
        </p:txBody>
      </p:sp>
      <p:sp>
        <p:nvSpPr>
          <p:cNvPr id="390" name="Line 5"/>
          <p:cNvSpPr/>
          <p:nvPr/>
        </p:nvSpPr>
        <p:spPr>
          <a:xfrm>
            <a:off x="3502152" y="2971800"/>
            <a:ext cx="2111380" cy="0"/>
          </a:xfrm>
          <a:prstGeom prst="line">
            <a:avLst/>
          </a:prstGeom>
          <a:ln w="76200">
            <a:solidFill>
              <a:srgbClr val="FF9300"/>
            </a:solidFill>
          </a:ln>
        </p:spPr>
        <p:txBody>
          <a:bodyPr lIns="45718" tIns="45718" rIns="45718" bIns="45718"/>
          <a:lstStyle/>
          <a:p>
            <a:pPr/>
          </a:p>
        </p:txBody>
      </p:sp>
      <p:sp>
        <p:nvSpPr>
          <p:cNvPr id="391" name="Slide Number Placeholder 1"/>
          <p:cNvSpPr txBox="1"/>
          <p:nvPr>
            <p:ph type="sldNum" sz="quarter" idx="4294967295"/>
          </p:nvPr>
        </p:nvSpPr>
        <p:spPr>
          <a:xfrm>
            <a:off x="22984299" y="12801600"/>
            <a:ext cx="327661" cy="520700"/>
          </a:xfrm>
          <a:prstGeom prst="rect">
            <a:avLst/>
          </a:prstGeom>
          <a:extLst>
            <a:ext uri="{C572A759-6A51-4108-AA02-DFA0A04FC94B}">
              <ma14:wrappingTextBoxFlag xmlns:ma14="http://schemas.microsoft.com/office/mac/drawingml/2011/main" val="1"/>
            </a:ext>
          </a:extLst>
        </p:spPr>
        <p:txBody>
          <a:bodyPr/>
          <a:lstStyle>
            <a:lvl1pPr>
              <a:defRPr sz="2800"/>
            </a:lvl1pPr>
          </a:lstStyle>
          <a:p>
            <a:pPr/>
            <a:fld id="{86CB4B4D-7CA3-9044-876B-883B54F8677D}" type="slidenum"/>
          </a:p>
        </p:txBody>
      </p:sp>
      <p:pic>
        <p:nvPicPr>
          <p:cNvPr id="392" name="Picture 139" descr="Picture 139"/>
          <p:cNvPicPr>
            <a:picLocks noChangeAspect="1"/>
          </p:cNvPicPr>
          <p:nvPr/>
        </p:nvPicPr>
        <p:blipFill>
          <a:blip r:embed="rId2">
            <a:extLst/>
          </a:blip>
          <a:srcRect l="0" t="0" r="82132" b="0"/>
          <a:stretch>
            <a:fillRect/>
          </a:stretch>
        </p:blipFill>
        <p:spPr>
          <a:xfrm>
            <a:off x="22710973" y="568063"/>
            <a:ext cx="874473" cy="798513"/>
          </a:xfrm>
          <a:prstGeom prst="rect">
            <a:avLst/>
          </a:prstGeom>
          <a:ln w="12700">
            <a:miter lim="400000"/>
          </a:ln>
        </p:spPr>
      </p:pic>
      <p:grpSp>
        <p:nvGrpSpPr>
          <p:cNvPr id="505" name="Group"/>
          <p:cNvGrpSpPr/>
          <p:nvPr/>
        </p:nvGrpSpPr>
        <p:grpSpPr>
          <a:xfrm>
            <a:off x="8786012" y="12948262"/>
            <a:ext cx="6811977" cy="3208352"/>
            <a:chOff x="-1" y="-1"/>
            <a:chExt cx="6811976" cy="3208350"/>
          </a:xfrm>
        </p:grpSpPr>
        <p:sp>
          <p:nvSpPr>
            <p:cNvPr id="393" name="Oval 5"/>
            <p:cNvSpPr/>
            <p:nvPr/>
          </p:nvSpPr>
          <p:spPr>
            <a:xfrm rot="16200000">
              <a:off x="-36" y="307948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394" name="Oval 6"/>
            <p:cNvSpPr/>
            <p:nvPr/>
          </p:nvSpPr>
          <p:spPr>
            <a:xfrm rot="16200000">
              <a:off x="-36"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395" name="Oval 7"/>
            <p:cNvSpPr/>
            <p:nvPr/>
          </p:nvSpPr>
          <p:spPr>
            <a:xfrm rot="16200000">
              <a:off x="-36"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396" name="Oval 8"/>
            <p:cNvSpPr/>
            <p:nvPr/>
          </p:nvSpPr>
          <p:spPr>
            <a:xfrm rot="16200000">
              <a:off x="-36"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397" name="Oval 9"/>
            <p:cNvSpPr/>
            <p:nvPr/>
          </p:nvSpPr>
          <p:spPr>
            <a:xfrm rot="16200000">
              <a:off x="-36"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398" name="Oval 10"/>
            <p:cNvSpPr/>
            <p:nvPr/>
          </p:nvSpPr>
          <p:spPr>
            <a:xfrm rot="16200000">
              <a:off x="-36"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399" name="Oval 11"/>
            <p:cNvSpPr/>
            <p:nvPr/>
          </p:nvSpPr>
          <p:spPr>
            <a:xfrm rot="16200000">
              <a:off x="-36"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00" name="Oval 12"/>
            <p:cNvSpPr/>
            <p:nvPr/>
          </p:nvSpPr>
          <p:spPr>
            <a:xfrm rot="16200000">
              <a:off x="445506" y="307948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01" name="Oval 13"/>
            <p:cNvSpPr/>
            <p:nvPr/>
          </p:nvSpPr>
          <p:spPr>
            <a:xfrm rot="16200000">
              <a:off x="445506"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02" name="Oval 14"/>
            <p:cNvSpPr/>
            <p:nvPr/>
          </p:nvSpPr>
          <p:spPr>
            <a:xfrm rot="16200000">
              <a:off x="445506"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03" name="Oval 15"/>
            <p:cNvSpPr/>
            <p:nvPr/>
          </p:nvSpPr>
          <p:spPr>
            <a:xfrm rot="16200000">
              <a:off x="445506"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04" name="Oval 16"/>
            <p:cNvSpPr/>
            <p:nvPr/>
          </p:nvSpPr>
          <p:spPr>
            <a:xfrm rot="16200000">
              <a:off x="445506"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05" name="Oval 17"/>
            <p:cNvSpPr/>
            <p:nvPr/>
          </p:nvSpPr>
          <p:spPr>
            <a:xfrm rot="16200000">
              <a:off x="445506"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06" name="Oval 18"/>
            <p:cNvSpPr/>
            <p:nvPr/>
          </p:nvSpPr>
          <p:spPr>
            <a:xfrm rot="16200000">
              <a:off x="445505"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07" name="Oval 19"/>
            <p:cNvSpPr/>
            <p:nvPr/>
          </p:nvSpPr>
          <p:spPr>
            <a:xfrm rot="16200000">
              <a:off x="891051" y="307948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08" name="Oval 20"/>
            <p:cNvSpPr/>
            <p:nvPr/>
          </p:nvSpPr>
          <p:spPr>
            <a:xfrm rot="16200000">
              <a:off x="891051"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09" name="Oval 21"/>
            <p:cNvSpPr/>
            <p:nvPr/>
          </p:nvSpPr>
          <p:spPr>
            <a:xfrm rot="16200000">
              <a:off x="891051"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10" name="Oval 22"/>
            <p:cNvSpPr/>
            <p:nvPr/>
          </p:nvSpPr>
          <p:spPr>
            <a:xfrm rot="16200000">
              <a:off x="891051"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11" name="Oval 23"/>
            <p:cNvSpPr/>
            <p:nvPr/>
          </p:nvSpPr>
          <p:spPr>
            <a:xfrm rot="16200000">
              <a:off x="891051"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12" name="Oval 24"/>
            <p:cNvSpPr/>
            <p:nvPr/>
          </p:nvSpPr>
          <p:spPr>
            <a:xfrm rot="16200000">
              <a:off x="891051"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13" name="Oval 25"/>
            <p:cNvSpPr/>
            <p:nvPr/>
          </p:nvSpPr>
          <p:spPr>
            <a:xfrm rot="16200000">
              <a:off x="891050"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14" name="Oval 26"/>
            <p:cNvSpPr/>
            <p:nvPr/>
          </p:nvSpPr>
          <p:spPr>
            <a:xfrm rot="16200000">
              <a:off x="1336592" y="307948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15" name="Oval 27"/>
            <p:cNvSpPr/>
            <p:nvPr/>
          </p:nvSpPr>
          <p:spPr>
            <a:xfrm rot="16200000">
              <a:off x="1336592"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16" name="Oval 28"/>
            <p:cNvSpPr/>
            <p:nvPr/>
          </p:nvSpPr>
          <p:spPr>
            <a:xfrm rot="16200000">
              <a:off x="1336592"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17" name="Oval 29"/>
            <p:cNvSpPr/>
            <p:nvPr/>
          </p:nvSpPr>
          <p:spPr>
            <a:xfrm rot="16200000">
              <a:off x="1336592"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18" name="Oval 30"/>
            <p:cNvSpPr/>
            <p:nvPr/>
          </p:nvSpPr>
          <p:spPr>
            <a:xfrm rot="16200000">
              <a:off x="1336592"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19" name="Oval 31"/>
            <p:cNvSpPr/>
            <p:nvPr/>
          </p:nvSpPr>
          <p:spPr>
            <a:xfrm rot="16200000">
              <a:off x="1336592"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20" name="Oval 32"/>
            <p:cNvSpPr/>
            <p:nvPr/>
          </p:nvSpPr>
          <p:spPr>
            <a:xfrm rot="16200000">
              <a:off x="1336591"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21" name="Oval 33"/>
            <p:cNvSpPr/>
            <p:nvPr/>
          </p:nvSpPr>
          <p:spPr>
            <a:xfrm rot="16200000">
              <a:off x="1782137" y="307948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22" name="Oval 34"/>
            <p:cNvSpPr/>
            <p:nvPr/>
          </p:nvSpPr>
          <p:spPr>
            <a:xfrm rot="16200000">
              <a:off x="1782137"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23" name="Oval 35"/>
            <p:cNvSpPr/>
            <p:nvPr/>
          </p:nvSpPr>
          <p:spPr>
            <a:xfrm rot="16200000">
              <a:off x="1782137"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24" name="Oval 36"/>
            <p:cNvSpPr/>
            <p:nvPr/>
          </p:nvSpPr>
          <p:spPr>
            <a:xfrm rot="16200000">
              <a:off x="1782137"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25" name="Oval 37"/>
            <p:cNvSpPr/>
            <p:nvPr/>
          </p:nvSpPr>
          <p:spPr>
            <a:xfrm rot="16200000">
              <a:off x="1782137"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26" name="Oval 38"/>
            <p:cNvSpPr/>
            <p:nvPr/>
          </p:nvSpPr>
          <p:spPr>
            <a:xfrm rot="16200000">
              <a:off x="1782137"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27" name="Oval 39"/>
            <p:cNvSpPr/>
            <p:nvPr/>
          </p:nvSpPr>
          <p:spPr>
            <a:xfrm rot="16200000">
              <a:off x="1782136"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28" name="Oval 40"/>
            <p:cNvSpPr/>
            <p:nvPr/>
          </p:nvSpPr>
          <p:spPr>
            <a:xfrm rot="16200000">
              <a:off x="2227678" y="307948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29" name="Oval 41"/>
            <p:cNvSpPr/>
            <p:nvPr/>
          </p:nvSpPr>
          <p:spPr>
            <a:xfrm rot="16200000">
              <a:off x="2227678"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30" name="Oval 42"/>
            <p:cNvSpPr/>
            <p:nvPr/>
          </p:nvSpPr>
          <p:spPr>
            <a:xfrm rot="16200000">
              <a:off x="2227678"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31" name="Oval 43"/>
            <p:cNvSpPr/>
            <p:nvPr/>
          </p:nvSpPr>
          <p:spPr>
            <a:xfrm rot="16200000">
              <a:off x="2227678"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32" name="Oval 44"/>
            <p:cNvSpPr/>
            <p:nvPr/>
          </p:nvSpPr>
          <p:spPr>
            <a:xfrm rot="16200000">
              <a:off x="2227678"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33" name="Oval 45"/>
            <p:cNvSpPr/>
            <p:nvPr/>
          </p:nvSpPr>
          <p:spPr>
            <a:xfrm rot="16200000">
              <a:off x="2227678"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34" name="Oval 46"/>
            <p:cNvSpPr/>
            <p:nvPr/>
          </p:nvSpPr>
          <p:spPr>
            <a:xfrm rot="16200000">
              <a:off x="2227677"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35" name="Oval 47"/>
            <p:cNvSpPr/>
            <p:nvPr/>
          </p:nvSpPr>
          <p:spPr>
            <a:xfrm rot="16200000">
              <a:off x="2673221" y="307948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36" name="Oval 48"/>
            <p:cNvSpPr/>
            <p:nvPr/>
          </p:nvSpPr>
          <p:spPr>
            <a:xfrm rot="16200000">
              <a:off x="2673221"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37" name="Oval 49"/>
            <p:cNvSpPr/>
            <p:nvPr/>
          </p:nvSpPr>
          <p:spPr>
            <a:xfrm rot="16200000">
              <a:off x="2673221"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38" name="Oval 50"/>
            <p:cNvSpPr/>
            <p:nvPr/>
          </p:nvSpPr>
          <p:spPr>
            <a:xfrm rot="16200000">
              <a:off x="2673221"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39" name="Oval 51"/>
            <p:cNvSpPr/>
            <p:nvPr/>
          </p:nvSpPr>
          <p:spPr>
            <a:xfrm rot="16200000">
              <a:off x="2673221"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40" name="Oval 52"/>
            <p:cNvSpPr/>
            <p:nvPr/>
          </p:nvSpPr>
          <p:spPr>
            <a:xfrm rot="16200000">
              <a:off x="2673221"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41" name="Oval 53"/>
            <p:cNvSpPr/>
            <p:nvPr/>
          </p:nvSpPr>
          <p:spPr>
            <a:xfrm rot="16200000">
              <a:off x="2673221"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42" name="Oval 54"/>
            <p:cNvSpPr/>
            <p:nvPr/>
          </p:nvSpPr>
          <p:spPr>
            <a:xfrm rot="16200000">
              <a:off x="3118764" y="307948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43" name="Oval 55"/>
            <p:cNvSpPr/>
            <p:nvPr/>
          </p:nvSpPr>
          <p:spPr>
            <a:xfrm rot="16200000">
              <a:off x="3118764"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44" name="Oval 56"/>
            <p:cNvSpPr/>
            <p:nvPr/>
          </p:nvSpPr>
          <p:spPr>
            <a:xfrm rot="16200000">
              <a:off x="3118764"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45" name="Oval 57"/>
            <p:cNvSpPr/>
            <p:nvPr/>
          </p:nvSpPr>
          <p:spPr>
            <a:xfrm rot="16200000">
              <a:off x="3118764"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46" name="Oval 58"/>
            <p:cNvSpPr/>
            <p:nvPr/>
          </p:nvSpPr>
          <p:spPr>
            <a:xfrm rot="16200000">
              <a:off x="3118764"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47" name="Oval 59"/>
            <p:cNvSpPr/>
            <p:nvPr/>
          </p:nvSpPr>
          <p:spPr>
            <a:xfrm rot="16200000">
              <a:off x="3118764"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48" name="Oval 60"/>
            <p:cNvSpPr/>
            <p:nvPr/>
          </p:nvSpPr>
          <p:spPr>
            <a:xfrm rot="16200000">
              <a:off x="3118764"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49" name="Oval 61"/>
            <p:cNvSpPr/>
            <p:nvPr/>
          </p:nvSpPr>
          <p:spPr>
            <a:xfrm rot="16200000">
              <a:off x="3564309" y="307948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50" name="Oval 62"/>
            <p:cNvSpPr/>
            <p:nvPr/>
          </p:nvSpPr>
          <p:spPr>
            <a:xfrm rot="16200000">
              <a:off x="3564309"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51" name="Oval 63"/>
            <p:cNvSpPr/>
            <p:nvPr/>
          </p:nvSpPr>
          <p:spPr>
            <a:xfrm rot="16200000">
              <a:off x="3564309"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52" name="Oval 64"/>
            <p:cNvSpPr/>
            <p:nvPr/>
          </p:nvSpPr>
          <p:spPr>
            <a:xfrm rot="16200000">
              <a:off x="3564309"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53" name="Oval 65"/>
            <p:cNvSpPr/>
            <p:nvPr/>
          </p:nvSpPr>
          <p:spPr>
            <a:xfrm rot="16200000">
              <a:off x="3564309"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54" name="Oval 66"/>
            <p:cNvSpPr/>
            <p:nvPr/>
          </p:nvSpPr>
          <p:spPr>
            <a:xfrm rot="16200000">
              <a:off x="3564309"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55" name="Oval 67"/>
            <p:cNvSpPr/>
            <p:nvPr/>
          </p:nvSpPr>
          <p:spPr>
            <a:xfrm rot="16200000">
              <a:off x="3564309"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56" name="Oval 68"/>
            <p:cNvSpPr/>
            <p:nvPr/>
          </p:nvSpPr>
          <p:spPr>
            <a:xfrm rot="16200000">
              <a:off x="4009851" y="307948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57" name="Oval 69"/>
            <p:cNvSpPr/>
            <p:nvPr/>
          </p:nvSpPr>
          <p:spPr>
            <a:xfrm rot="16200000">
              <a:off x="4009851"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58" name="Oval 70"/>
            <p:cNvSpPr/>
            <p:nvPr/>
          </p:nvSpPr>
          <p:spPr>
            <a:xfrm rot="16200000">
              <a:off x="4009851"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59" name="Oval 71"/>
            <p:cNvSpPr/>
            <p:nvPr/>
          </p:nvSpPr>
          <p:spPr>
            <a:xfrm rot="16200000">
              <a:off x="4009851"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60" name="Oval 72"/>
            <p:cNvSpPr/>
            <p:nvPr/>
          </p:nvSpPr>
          <p:spPr>
            <a:xfrm rot="16200000">
              <a:off x="4009851"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61" name="Oval 73"/>
            <p:cNvSpPr/>
            <p:nvPr/>
          </p:nvSpPr>
          <p:spPr>
            <a:xfrm rot="16200000">
              <a:off x="4009851"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62" name="Oval 74"/>
            <p:cNvSpPr/>
            <p:nvPr/>
          </p:nvSpPr>
          <p:spPr>
            <a:xfrm rot="16200000">
              <a:off x="4009850"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63" name="Oval 75"/>
            <p:cNvSpPr/>
            <p:nvPr/>
          </p:nvSpPr>
          <p:spPr>
            <a:xfrm rot="16200000">
              <a:off x="4455395" y="307948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64" name="Oval 76"/>
            <p:cNvSpPr/>
            <p:nvPr/>
          </p:nvSpPr>
          <p:spPr>
            <a:xfrm rot="16200000">
              <a:off x="4455395"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65" name="Oval 77"/>
            <p:cNvSpPr/>
            <p:nvPr/>
          </p:nvSpPr>
          <p:spPr>
            <a:xfrm rot="16200000">
              <a:off x="4455395"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66" name="Oval 78"/>
            <p:cNvSpPr/>
            <p:nvPr/>
          </p:nvSpPr>
          <p:spPr>
            <a:xfrm rot="16200000">
              <a:off x="4455395"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67" name="Oval 79"/>
            <p:cNvSpPr/>
            <p:nvPr/>
          </p:nvSpPr>
          <p:spPr>
            <a:xfrm rot="16200000">
              <a:off x="4455395"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68" name="Oval 80"/>
            <p:cNvSpPr/>
            <p:nvPr/>
          </p:nvSpPr>
          <p:spPr>
            <a:xfrm rot="16200000">
              <a:off x="4455395"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69" name="Oval 81"/>
            <p:cNvSpPr/>
            <p:nvPr/>
          </p:nvSpPr>
          <p:spPr>
            <a:xfrm rot="16200000">
              <a:off x="4455394"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70" name="Oval 82"/>
            <p:cNvSpPr/>
            <p:nvPr/>
          </p:nvSpPr>
          <p:spPr>
            <a:xfrm rot="16200000">
              <a:off x="4900936" y="307948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71" name="Oval 83"/>
            <p:cNvSpPr/>
            <p:nvPr/>
          </p:nvSpPr>
          <p:spPr>
            <a:xfrm rot="16200000">
              <a:off x="4900936"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72" name="Oval 84"/>
            <p:cNvSpPr/>
            <p:nvPr/>
          </p:nvSpPr>
          <p:spPr>
            <a:xfrm rot="16200000">
              <a:off x="4900936"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73" name="Oval 85"/>
            <p:cNvSpPr/>
            <p:nvPr/>
          </p:nvSpPr>
          <p:spPr>
            <a:xfrm rot="16200000">
              <a:off x="4900936"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74" name="Oval 86"/>
            <p:cNvSpPr/>
            <p:nvPr/>
          </p:nvSpPr>
          <p:spPr>
            <a:xfrm rot="16200000">
              <a:off x="4900936"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75" name="Oval 87"/>
            <p:cNvSpPr/>
            <p:nvPr/>
          </p:nvSpPr>
          <p:spPr>
            <a:xfrm rot="16200000">
              <a:off x="4900936"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76" name="Oval 88"/>
            <p:cNvSpPr/>
            <p:nvPr/>
          </p:nvSpPr>
          <p:spPr>
            <a:xfrm rot="16200000">
              <a:off x="4900935"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77" name="Oval 89"/>
            <p:cNvSpPr/>
            <p:nvPr/>
          </p:nvSpPr>
          <p:spPr>
            <a:xfrm rot="16200000">
              <a:off x="5346480" y="307948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78" name="Oval 90"/>
            <p:cNvSpPr/>
            <p:nvPr/>
          </p:nvSpPr>
          <p:spPr>
            <a:xfrm rot="16200000">
              <a:off x="5346480"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79" name="Oval 91"/>
            <p:cNvSpPr/>
            <p:nvPr/>
          </p:nvSpPr>
          <p:spPr>
            <a:xfrm rot="16200000">
              <a:off x="5346480"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80" name="Oval 92"/>
            <p:cNvSpPr/>
            <p:nvPr/>
          </p:nvSpPr>
          <p:spPr>
            <a:xfrm rot="16200000">
              <a:off x="5346480"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81" name="Oval 93"/>
            <p:cNvSpPr/>
            <p:nvPr/>
          </p:nvSpPr>
          <p:spPr>
            <a:xfrm rot="16200000">
              <a:off x="5346480"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82" name="Oval 94"/>
            <p:cNvSpPr/>
            <p:nvPr/>
          </p:nvSpPr>
          <p:spPr>
            <a:xfrm rot="16200000">
              <a:off x="5346480"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83" name="Oval 95"/>
            <p:cNvSpPr/>
            <p:nvPr/>
          </p:nvSpPr>
          <p:spPr>
            <a:xfrm rot="16200000">
              <a:off x="5346480"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84" name="Oval 96"/>
            <p:cNvSpPr/>
            <p:nvPr/>
          </p:nvSpPr>
          <p:spPr>
            <a:xfrm rot="16200000">
              <a:off x="5792024" y="307948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85" name="Oval 97"/>
            <p:cNvSpPr/>
            <p:nvPr/>
          </p:nvSpPr>
          <p:spPr>
            <a:xfrm rot="16200000">
              <a:off x="5792024"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86" name="Oval 98"/>
            <p:cNvSpPr/>
            <p:nvPr/>
          </p:nvSpPr>
          <p:spPr>
            <a:xfrm rot="16200000">
              <a:off x="5792024"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87" name="Oval 99"/>
            <p:cNvSpPr/>
            <p:nvPr/>
          </p:nvSpPr>
          <p:spPr>
            <a:xfrm rot="16200000">
              <a:off x="5792024"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88" name="Oval 100"/>
            <p:cNvSpPr/>
            <p:nvPr/>
          </p:nvSpPr>
          <p:spPr>
            <a:xfrm rot="16200000">
              <a:off x="5792024"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89" name="Oval 101"/>
            <p:cNvSpPr/>
            <p:nvPr/>
          </p:nvSpPr>
          <p:spPr>
            <a:xfrm rot="16200000">
              <a:off x="5792024"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90" name="Oval 102"/>
            <p:cNvSpPr/>
            <p:nvPr/>
          </p:nvSpPr>
          <p:spPr>
            <a:xfrm rot="16200000">
              <a:off x="5792024"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91" name="Oval 103"/>
            <p:cNvSpPr/>
            <p:nvPr/>
          </p:nvSpPr>
          <p:spPr>
            <a:xfrm rot="16200000">
              <a:off x="6237566" y="307948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92" name="Oval 104"/>
            <p:cNvSpPr/>
            <p:nvPr/>
          </p:nvSpPr>
          <p:spPr>
            <a:xfrm rot="16200000">
              <a:off x="6237566"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93" name="Oval 105"/>
            <p:cNvSpPr/>
            <p:nvPr/>
          </p:nvSpPr>
          <p:spPr>
            <a:xfrm rot="16200000">
              <a:off x="6237566"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94" name="Oval 106"/>
            <p:cNvSpPr/>
            <p:nvPr/>
          </p:nvSpPr>
          <p:spPr>
            <a:xfrm rot="16200000">
              <a:off x="6237566"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95" name="Oval 107"/>
            <p:cNvSpPr/>
            <p:nvPr/>
          </p:nvSpPr>
          <p:spPr>
            <a:xfrm rot="16200000">
              <a:off x="6237566"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96" name="Oval 108"/>
            <p:cNvSpPr/>
            <p:nvPr/>
          </p:nvSpPr>
          <p:spPr>
            <a:xfrm rot="16200000">
              <a:off x="6237566"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97" name="Oval 109"/>
            <p:cNvSpPr/>
            <p:nvPr/>
          </p:nvSpPr>
          <p:spPr>
            <a:xfrm rot="16200000">
              <a:off x="6237566"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98" name="Oval 110"/>
            <p:cNvSpPr/>
            <p:nvPr/>
          </p:nvSpPr>
          <p:spPr>
            <a:xfrm rot="16200000">
              <a:off x="6683109" y="307948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499" name="Oval 111"/>
            <p:cNvSpPr/>
            <p:nvPr/>
          </p:nvSpPr>
          <p:spPr>
            <a:xfrm rot="16200000">
              <a:off x="6683109"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00" name="Oval 112"/>
            <p:cNvSpPr/>
            <p:nvPr/>
          </p:nvSpPr>
          <p:spPr>
            <a:xfrm rot="16200000">
              <a:off x="6683109"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01" name="Oval 113"/>
            <p:cNvSpPr/>
            <p:nvPr/>
          </p:nvSpPr>
          <p:spPr>
            <a:xfrm rot="16200000">
              <a:off x="6683109"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02" name="Oval 114"/>
            <p:cNvSpPr/>
            <p:nvPr/>
          </p:nvSpPr>
          <p:spPr>
            <a:xfrm rot="16200000">
              <a:off x="6683109"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03" name="Oval 115"/>
            <p:cNvSpPr/>
            <p:nvPr/>
          </p:nvSpPr>
          <p:spPr>
            <a:xfrm rot="16200000">
              <a:off x="6683109"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04" name="Oval 116"/>
            <p:cNvSpPr/>
            <p:nvPr/>
          </p:nvSpPr>
          <p:spPr>
            <a:xfrm rot="16200000">
              <a:off x="6683109"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grpSp>
      <p:pic>
        <p:nvPicPr>
          <p:cNvPr id="506" name="Picture 1" descr="Picture 1"/>
          <p:cNvPicPr>
            <a:picLocks noChangeAspect="1"/>
          </p:cNvPicPr>
          <p:nvPr/>
        </p:nvPicPr>
        <p:blipFill>
          <a:blip r:embed="rId3">
            <a:extLst/>
          </a:blip>
          <a:srcRect l="90829" t="0" r="1980" b="0"/>
          <a:stretch>
            <a:fillRect/>
          </a:stretch>
        </p:blipFill>
        <p:spPr>
          <a:xfrm>
            <a:off x="-88901" y="0"/>
            <a:ext cx="1751018" cy="13716000"/>
          </a:xfrm>
          <a:prstGeom prst="rect">
            <a:avLst/>
          </a:prstGeom>
          <a:ln w="12700">
            <a:miter lim="400000"/>
          </a:ln>
        </p:spPr>
      </p:pic>
      <p:grpSp>
        <p:nvGrpSpPr>
          <p:cNvPr id="509" name="Group"/>
          <p:cNvGrpSpPr/>
          <p:nvPr/>
        </p:nvGrpSpPr>
        <p:grpSpPr>
          <a:xfrm>
            <a:off x="12981097" y="4114798"/>
            <a:ext cx="5817809" cy="3446455"/>
            <a:chOff x="-1" y="0"/>
            <a:chExt cx="5817807" cy="3446454"/>
          </a:xfrm>
        </p:grpSpPr>
        <p:pic>
          <p:nvPicPr>
            <p:cNvPr id="507" name="blog-challenge2.jpg" descr="blog-challenge2.jpg"/>
            <p:cNvPicPr>
              <a:picLocks noChangeAspect="1"/>
            </p:cNvPicPr>
            <p:nvPr/>
          </p:nvPicPr>
          <p:blipFill>
            <a:blip r:embed="rId4">
              <a:extLst/>
            </a:blip>
            <a:stretch>
              <a:fillRect/>
            </a:stretch>
          </p:blipFill>
          <p:spPr>
            <a:xfrm>
              <a:off x="-2" y="0"/>
              <a:ext cx="5817809" cy="2831336"/>
            </a:xfrm>
            <a:prstGeom prst="rect">
              <a:avLst/>
            </a:prstGeom>
            <a:ln w="12700" cap="flat">
              <a:noFill/>
              <a:miter lim="400000"/>
            </a:ln>
            <a:effectLst/>
          </p:spPr>
        </p:pic>
        <p:sp>
          <p:nvSpPr>
            <p:cNvPr id="508" name="Valid identification documents"/>
            <p:cNvSpPr txBox="1"/>
            <p:nvPr/>
          </p:nvSpPr>
          <p:spPr>
            <a:xfrm>
              <a:off x="1218289" y="3088318"/>
              <a:ext cx="3459527" cy="358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defTabSz="457200">
                <a:defRPr sz="1800">
                  <a:solidFill>
                    <a:srgbClr val="333333"/>
                  </a:solidFill>
                  <a:latin typeface="Raleway Bold"/>
                  <a:ea typeface="Raleway Bold"/>
                  <a:cs typeface="Raleway Bold"/>
                  <a:sym typeface="Raleway Bold"/>
                </a:defRPr>
              </a:lvl1pPr>
            </a:lstStyle>
            <a:p>
              <a:pPr/>
              <a:r>
                <a:t>Valid identification documents</a:t>
              </a:r>
            </a:p>
          </p:txBody>
        </p:sp>
      </p:grpSp>
      <p:grpSp>
        <p:nvGrpSpPr>
          <p:cNvPr id="512" name="Group"/>
          <p:cNvGrpSpPr/>
          <p:nvPr/>
        </p:nvGrpSpPr>
        <p:grpSpPr>
          <a:xfrm>
            <a:off x="6461802" y="4114798"/>
            <a:ext cx="5817805" cy="3446455"/>
            <a:chOff x="0" y="0"/>
            <a:chExt cx="5817804" cy="3446454"/>
          </a:xfrm>
        </p:grpSpPr>
        <p:pic>
          <p:nvPicPr>
            <p:cNvPr id="510" name="blog-challenge1.jpg" descr="blog-challenge1.jpg"/>
            <p:cNvPicPr>
              <a:picLocks noChangeAspect="1"/>
            </p:cNvPicPr>
            <p:nvPr/>
          </p:nvPicPr>
          <p:blipFill>
            <a:blip r:embed="rId5">
              <a:extLst/>
            </a:blip>
            <a:stretch>
              <a:fillRect/>
            </a:stretch>
          </p:blipFill>
          <p:spPr>
            <a:xfrm>
              <a:off x="-1" y="0"/>
              <a:ext cx="5817806" cy="2831336"/>
            </a:xfrm>
            <a:prstGeom prst="rect">
              <a:avLst/>
            </a:prstGeom>
            <a:ln w="12700" cap="flat">
              <a:noFill/>
              <a:miter lim="400000"/>
            </a:ln>
            <a:effectLst/>
          </p:spPr>
        </p:pic>
        <p:sp>
          <p:nvSpPr>
            <p:cNvPr id="511" name="Financial literacy and capability"/>
            <p:cNvSpPr txBox="1"/>
            <p:nvPr/>
          </p:nvSpPr>
          <p:spPr>
            <a:xfrm>
              <a:off x="1135354" y="3088318"/>
              <a:ext cx="3569941" cy="358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defTabSz="457200">
                <a:defRPr sz="1800">
                  <a:solidFill>
                    <a:srgbClr val="333333"/>
                  </a:solidFill>
                  <a:latin typeface="Raleway Bold"/>
                  <a:ea typeface="Raleway Bold"/>
                  <a:cs typeface="Raleway Bold"/>
                  <a:sym typeface="Raleway Bold"/>
                </a:defRPr>
              </a:lvl1pPr>
            </a:lstStyle>
            <a:p>
              <a:pPr/>
              <a:r>
                <a:t>Financial literacy and capability</a:t>
              </a:r>
            </a:p>
          </p:txBody>
        </p:sp>
      </p:grpSp>
      <p:grpSp>
        <p:nvGrpSpPr>
          <p:cNvPr id="515" name="Group"/>
          <p:cNvGrpSpPr/>
          <p:nvPr/>
        </p:nvGrpSpPr>
        <p:grpSpPr>
          <a:xfrm>
            <a:off x="3748811" y="8383792"/>
            <a:ext cx="5817809" cy="3484203"/>
            <a:chOff x="-1" y="0"/>
            <a:chExt cx="5817807" cy="3484202"/>
          </a:xfrm>
        </p:grpSpPr>
        <p:pic>
          <p:nvPicPr>
            <p:cNvPr id="513" name="blog-challenge3.jpg" descr="blog-challenge3.jpg"/>
            <p:cNvPicPr>
              <a:picLocks noChangeAspect="1"/>
            </p:cNvPicPr>
            <p:nvPr/>
          </p:nvPicPr>
          <p:blipFill>
            <a:blip r:embed="rId6">
              <a:extLst/>
            </a:blip>
            <a:stretch>
              <a:fillRect/>
            </a:stretch>
          </p:blipFill>
          <p:spPr>
            <a:xfrm>
              <a:off x="-2" y="-1"/>
              <a:ext cx="5817809" cy="2831336"/>
            </a:xfrm>
            <a:prstGeom prst="rect">
              <a:avLst/>
            </a:prstGeom>
            <a:ln w="12700" cap="flat">
              <a:noFill/>
              <a:miter lim="400000"/>
            </a:ln>
            <a:effectLst/>
          </p:spPr>
        </p:pic>
        <p:sp>
          <p:nvSpPr>
            <p:cNvPr id="514" name="Consumer protection and regulation"/>
            <p:cNvSpPr txBox="1"/>
            <p:nvPr/>
          </p:nvSpPr>
          <p:spPr>
            <a:xfrm>
              <a:off x="881862" y="3126066"/>
              <a:ext cx="4084291" cy="358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defTabSz="457200">
                <a:defRPr sz="1800">
                  <a:solidFill>
                    <a:srgbClr val="333333"/>
                  </a:solidFill>
                  <a:latin typeface="Raleway Bold"/>
                  <a:ea typeface="Raleway Bold"/>
                  <a:cs typeface="Raleway Bold"/>
                  <a:sym typeface="Raleway Bold"/>
                </a:defRPr>
              </a:lvl1pPr>
            </a:lstStyle>
            <a:p>
              <a:pPr/>
              <a:r>
                <a:t>Consumer protection and regulation</a:t>
              </a:r>
            </a:p>
          </p:txBody>
        </p:sp>
      </p:grpSp>
      <p:grpSp>
        <p:nvGrpSpPr>
          <p:cNvPr id="518" name="Group"/>
          <p:cNvGrpSpPr/>
          <p:nvPr/>
        </p:nvGrpSpPr>
        <p:grpSpPr>
          <a:xfrm>
            <a:off x="10084174" y="8327890"/>
            <a:ext cx="5817809" cy="3540106"/>
            <a:chOff x="0" y="0"/>
            <a:chExt cx="5817808" cy="3540105"/>
          </a:xfrm>
        </p:grpSpPr>
        <p:pic>
          <p:nvPicPr>
            <p:cNvPr id="516" name="blog-challenge4.jpg" descr="blog-challenge4.jpg"/>
            <p:cNvPicPr>
              <a:picLocks noChangeAspect="1"/>
            </p:cNvPicPr>
            <p:nvPr/>
          </p:nvPicPr>
          <p:blipFill>
            <a:blip r:embed="rId7">
              <a:extLst/>
            </a:blip>
            <a:stretch>
              <a:fillRect/>
            </a:stretch>
          </p:blipFill>
          <p:spPr>
            <a:xfrm>
              <a:off x="-1" y="0"/>
              <a:ext cx="5817809" cy="2831335"/>
            </a:xfrm>
            <a:prstGeom prst="rect">
              <a:avLst/>
            </a:prstGeom>
            <a:ln w="12700" cap="flat">
              <a:noFill/>
              <a:miter lim="400000"/>
            </a:ln>
            <a:effectLst/>
          </p:spPr>
        </p:pic>
        <p:sp>
          <p:nvSpPr>
            <p:cNvPr id="517" name="Women and the rural poor"/>
            <p:cNvSpPr txBox="1"/>
            <p:nvPr/>
          </p:nvSpPr>
          <p:spPr>
            <a:xfrm>
              <a:off x="1436397" y="3181969"/>
              <a:ext cx="2979696" cy="358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defTabSz="457200">
                <a:defRPr sz="1800">
                  <a:solidFill>
                    <a:srgbClr val="333333"/>
                  </a:solidFill>
                  <a:latin typeface="Raleway Bold"/>
                  <a:ea typeface="Raleway Bold"/>
                  <a:cs typeface="Raleway Bold"/>
                  <a:sym typeface="Raleway Bold"/>
                </a:defRPr>
              </a:lvl1pPr>
            </a:lstStyle>
            <a:p>
              <a:pPr/>
              <a:r>
                <a:t>Women and the rural poor</a:t>
              </a:r>
            </a:p>
          </p:txBody>
        </p:sp>
      </p:grpSp>
      <p:grpSp>
        <p:nvGrpSpPr>
          <p:cNvPr id="521" name="Group"/>
          <p:cNvGrpSpPr/>
          <p:nvPr/>
        </p:nvGrpSpPr>
        <p:grpSpPr>
          <a:xfrm>
            <a:off x="16419536" y="8327890"/>
            <a:ext cx="5817808" cy="3540106"/>
            <a:chOff x="-1" y="0"/>
            <a:chExt cx="5817807" cy="3540105"/>
          </a:xfrm>
        </p:grpSpPr>
        <p:pic>
          <p:nvPicPr>
            <p:cNvPr id="519" name="blog-challenge5.jpg" descr="blog-challenge5.jpg"/>
            <p:cNvPicPr>
              <a:picLocks noChangeAspect="1"/>
            </p:cNvPicPr>
            <p:nvPr/>
          </p:nvPicPr>
          <p:blipFill>
            <a:blip r:embed="rId8">
              <a:extLst/>
            </a:blip>
            <a:stretch>
              <a:fillRect/>
            </a:stretch>
          </p:blipFill>
          <p:spPr>
            <a:xfrm>
              <a:off x="-2" y="0"/>
              <a:ext cx="5817809" cy="2831335"/>
            </a:xfrm>
            <a:prstGeom prst="rect">
              <a:avLst/>
            </a:prstGeom>
            <a:ln w="12700" cap="flat">
              <a:noFill/>
              <a:miter lim="400000"/>
            </a:ln>
            <a:effectLst/>
          </p:spPr>
        </p:pic>
        <p:sp>
          <p:nvSpPr>
            <p:cNvPr id="520" name="Usefulness"/>
            <p:cNvSpPr txBox="1"/>
            <p:nvPr/>
          </p:nvSpPr>
          <p:spPr>
            <a:xfrm>
              <a:off x="2246988" y="3181969"/>
              <a:ext cx="1320975" cy="358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defTabSz="457200">
                <a:defRPr sz="1800">
                  <a:solidFill>
                    <a:srgbClr val="333333"/>
                  </a:solidFill>
                  <a:latin typeface="Raleway Bold"/>
                  <a:ea typeface="Raleway Bold"/>
                  <a:cs typeface="Raleway Bold"/>
                  <a:sym typeface="Raleway Bold"/>
                </a:defRPr>
              </a:lvl1pPr>
            </a:lstStyle>
            <a:p>
              <a:pPr/>
              <a:r>
                <a:t>Usefulness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12"/>
                                        </p:tgtEl>
                                        <p:attrNameLst>
                                          <p:attrName>style.visibility</p:attrName>
                                        </p:attrNameLst>
                                      </p:cBhvr>
                                      <p:to>
                                        <p:strVal val="visible"/>
                                      </p:to>
                                    </p:set>
                                    <p:anim calcmode="lin" valueType="num">
                                      <p:cBhvr>
                                        <p:cTn id="7" dur="1000" fill="hold"/>
                                        <p:tgtEl>
                                          <p:spTgt spid="512"/>
                                        </p:tgtEl>
                                        <p:attrNameLst>
                                          <p:attrName>ppt_w</p:attrName>
                                        </p:attrNameLst>
                                      </p:cBhvr>
                                      <p:tavLst>
                                        <p:tav tm="0">
                                          <p:val>
                                            <p:fltVal val="0"/>
                                          </p:val>
                                        </p:tav>
                                        <p:tav tm="100000">
                                          <p:val>
                                            <p:strVal val="#ppt_w"/>
                                          </p:val>
                                        </p:tav>
                                      </p:tavLst>
                                    </p:anim>
                                    <p:anim calcmode="lin" valueType="num">
                                      <p:cBhvr>
                                        <p:cTn id="8" dur="1000" fill="hold"/>
                                        <p:tgtEl>
                                          <p:spTgt spid="5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509"/>
                                        </p:tgtEl>
                                        <p:attrNameLst>
                                          <p:attrName>style.visibility</p:attrName>
                                        </p:attrNameLst>
                                      </p:cBhvr>
                                      <p:to>
                                        <p:strVal val="visible"/>
                                      </p:to>
                                    </p:set>
                                    <p:anim calcmode="lin" valueType="num">
                                      <p:cBhvr>
                                        <p:cTn id="13" dur="750" fill="hold"/>
                                        <p:tgtEl>
                                          <p:spTgt spid="509"/>
                                        </p:tgtEl>
                                        <p:attrNameLst>
                                          <p:attrName>ppt_w</p:attrName>
                                        </p:attrNameLst>
                                      </p:cBhvr>
                                      <p:tavLst>
                                        <p:tav tm="0">
                                          <p:val>
                                            <p:fltVal val="0"/>
                                          </p:val>
                                        </p:tav>
                                        <p:tav tm="100000">
                                          <p:val>
                                            <p:strVal val="#ppt_w"/>
                                          </p:val>
                                        </p:tav>
                                      </p:tavLst>
                                    </p:anim>
                                    <p:anim calcmode="lin" valueType="num">
                                      <p:cBhvr>
                                        <p:cTn id="14" dur="750" fill="hold"/>
                                        <p:tgtEl>
                                          <p:spTgt spid="50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515"/>
                                        </p:tgtEl>
                                        <p:attrNameLst>
                                          <p:attrName>style.visibility</p:attrName>
                                        </p:attrNameLst>
                                      </p:cBhvr>
                                      <p:to>
                                        <p:strVal val="visible"/>
                                      </p:to>
                                    </p:set>
                                    <p:anim calcmode="lin" valueType="num">
                                      <p:cBhvr>
                                        <p:cTn id="19" dur="750" fill="hold"/>
                                        <p:tgtEl>
                                          <p:spTgt spid="515"/>
                                        </p:tgtEl>
                                        <p:attrNameLst>
                                          <p:attrName>ppt_w</p:attrName>
                                        </p:attrNameLst>
                                      </p:cBhvr>
                                      <p:tavLst>
                                        <p:tav tm="0">
                                          <p:val>
                                            <p:fltVal val="0"/>
                                          </p:val>
                                        </p:tav>
                                        <p:tav tm="100000">
                                          <p:val>
                                            <p:strVal val="#ppt_w"/>
                                          </p:val>
                                        </p:tav>
                                      </p:tavLst>
                                    </p:anim>
                                    <p:anim calcmode="lin" valueType="num">
                                      <p:cBhvr>
                                        <p:cTn id="20" dur="750" fill="hold"/>
                                        <p:tgtEl>
                                          <p:spTgt spid="51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4" fill="hold">
                                  <p:stCondLst>
                                    <p:cond delay="0"/>
                                  </p:stCondLst>
                                  <p:iterate type="el" backwards="0">
                                    <p:tmAbs val="0"/>
                                  </p:iterate>
                                  <p:childTnLst>
                                    <p:set>
                                      <p:cBhvr>
                                        <p:cTn id="24" fill="hold"/>
                                        <p:tgtEl>
                                          <p:spTgt spid="518"/>
                                        </p:tgtEl>
                                        <p:attrNameLst>
                                          <p:attrName>style.visibility</p:attrName>
                                        </p:attrNameLst>
                                      </p:cBhvr>
                                      <p:to>
                                        <p:strVal val="visible"/>
                                      </p:to>
                                    </p:set>
                                    <p:anim calcmode="lin" valueType="num">
                                      <p:cBhvr>
                                        <p:cTn id="25" dur="750" fill="hold"/>
                                        <p:tgtEl>
                                          <p:spTgt spid="518"/>
                                        </p:tgtEl>
                                        <p:attrNameLst>
                                          <p:attrName>ppt_w</p:attrName>
                                        </p:attrNameLst>
                                      </p:cBhvr>
                                      <p:tavLst>
                                        <p:tav tm="0">
                                          <p:val>
                                            <p:fltVal val="0"/>
                                          </p:val>
                                        </p:tav>
                                        <p:tav tm="100000">
                                          <p:val>
                                            <p:strVal val="#ppt_w"/>
                                          </p:val>
                                        </p:tav>
                                      </p:tavLst>
                                    </p:anim>
                                    <p:anim calcmode="lin" valueType="num">
                                      <p:cBhvr>
                                        <p:cTn id="26" dur="750" fill="hold"/>
                                        <p:tgtEl>
                                          <p:spTgt spid="51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6" presetID="23" grpId="5" fill="hold">
                                  <p:stCondLst>
                                    <p:cond delay="0"/>
                                  </p:stCondLst>
                                  <p:iterate type="el" backwards="0">
                                    <p:tmAbs val="0"/>
                                  </p:iterate>
                                  <p:childTnLst>
                                    <p:set>
                                      <p:cBhvr>
                                        <p:cTn id="30" fill="hold"/>
                                        <p:tgtEl>
                                          <p:spTgt spid="521"/>
                                        </p:tgtEl>
                                        <p:attrNameLst>
                                          <p:attrName>style.visibility</p:attrName>
                                        </p:attrNameLst>
                                      </p:cBhvr>
                                      <p:to>
                                        <p:strVal val="visible"/>
                                      </p:to>
                                    </p:set>
                                    <p:anim calcmode="lin" valueType="num">
                                      <p:cBhvr>
                                        <p:cTn id="31" dur="750" fill="hold"/>
                                        <p:tgtEl>
                                          <p:spTgt spid="521"/>
                                        </p:tgtEl>
                                        <p:attrNameLst>
                                          <p:attrName>ppt_w</p:attrName>
                                        </p:attrNameLst>
                                      </p:cBhvr>
                                      <p:tavLst>
                                        <p:tav tm="0">
                                          <p:val>
                                            <p:fltVal val="0"/>
                                          </p:val>
                                        </p:tav>
                                        <p:tav tm="100000">
                                          <p:val>
                                            <p:strVal val="#ppt_w"/>
                                          </p:val>
                                        </p:tav>
                                      </p:tavLst>
                                    </p:anim>
                                    <p:anim calcmode="lin" valueType="num">
                                      <p:cBhvr>
                                        <p:cTn id="32" dur="750" fill="hold"/>
                                        <p:tgtEl>
                                          <p:spTgt spid="5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1" grpId="5"/>
      <p:bldP build="whole" bldLvl="1" animBg="1" rev="0" advAuto="0" spid="515" grpId="3"/>
      <p:bldP build="whole" bldLvl="1" animBg="1" rev="0" advAuto="0" spid="512" grpId="1"/>
      <p:bldP build="whole" bldLvl="1" animBg="1" rev="0" advAuto="0" spid="509" grpId="2"/>
      <p:bldP build="whole" bldLvl="1" animBg="1" rev="0" advAuto="0" spid="518" grpId="4"/>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Line 1"/>
          <p:cNvSpPr/>
          <p:nvPr/>
        </p:nvSpPr>
        <p:spPr>
          <a:xfrm flipH="1">
            <a:off x="23040973" y="12784138"/>
            <a:ext cx="1509716" cy="5"/>
          </a:xfrm>
          <a:prstGeom prst="line">
            <a:avLst/>
          </a:prstGeom>
          <a:ln w="12700">
            <a:solidFill>
              <a:srgbClr val="FF9300"/>
            </a:solidFill>
          </a:ln>
        </p:spPr>
        <p:txBody>
          <a:bodyPr lIns="45718" tIns="45718" rIns="45718" bIns="45718"/>
          <a:lstStyle/>
          <a:p>
            <a:pPr/>
          </a:p>
        </p:txBody>
      </p:sp>
      <p:sp>
        <p:nvSpPr>
          <p:cNvPr id="524" name="Text Box 6"/>
          <p:cNvSpPr txBox="1"/>
          <p:nvPr/>
        </p:nvSpPr>
        <p:spPr>
          <a:xfrm>
            <a:off x="3455988" y="1155699"/>
            <a:ext cx="8669337"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solidFill>
                  <a:srgbClr val="FF9300"/>
                </a:solidFill>
                <a:latin typeface="+mj-lt"/>
                <a:ea typeface="+mj-ea"/>
                <a:cs typeface="+mj-cs"/>
                <a:sym typeface="Raleway Regular"/>
              </a:defRPr>
            </a:lvl1pPr>
          </a:lstStyle>
          <a:p>
            <a:pPr/>
            <a:r>
              <a:t>01</a:t>
            </a:r>
          </a:p>
        </p:txBody>
      </p:sp>
      <p:sp>
        <p:nvSpPr>
          <p:cNvPr id="525" name="Text Box 2"/>
          <p:cNvSpPr txBox="1"/>
          <p:nvPr/>
        </p:nvSpPr>
        <p:spPr>
          <a:xfrm>
            <a:off x="3459160" y="1920238"/>
            <a:ext cx="14165266"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800">
                <a:latin typeface="Raleway SemiBold"/>
                <a:ea typeface="Raleway SemiBold"/>
                <a:cs typeface="Raleway SemiBold"/>
                <a:sym typeface="Raleway SemiBold"/>
              </a:defRPr>
            </a:lvl1pPr>
          </a:lstStyle>
          <a:p>
            <a:pPr/>
            <a:r>
              <a:t>Benefits for over 1 Billion Muslims</a:t>
            </a:r>
          </a:p>
        </p:txBody>
      </p:sp>
      <p:sp>
        <p:nvSpPr>
          <p:cNvPr id="526" name="Line 4"/>
          <p:cNvSpPr/>
          <p:nvPr/>
        </p:nvSpPr>
        <p:spPr>
          <a:xfrm>
            <a:off x="3502151" y="2971800"/>
            <a:ext cx="7407280" cy="0"/>
          </a:xfrm>
          <a:prstGeom prst="line">
            <a:avLst/>
          </a:prstGeom>
          <a:ln w="12700">
            <a:solidFill>
              <a:srgbClr val="5E5E5E"/>
            </a:solidFill>
          </a:ln>
        </p:spPr>
        <p:txBody>
          <a:bodyPr lIns="45718" tIns="45718" rIns="45718" bIns="45718"/>
          <a:lstStyle/>
          <a:p>
            <a:pPr/>
          </a:p>
        </p:txBody>
      </p:sp>
      <p:sp>
        <p:nvSpPr>
          <p:cNvPr id="527" name="Line 5"/>
          <p:cNvSpPr/>
          <p:nvPr/>
        </p:nvSpPr>
        <p:spPr>
          <a:xfrm>
            <a:off x="3502152" y="2971800"/>
            <a:ext cx="2111380" cy="0"/>
          </a:xfrm>
          <a:prstGeom prst="line">
            <a:avLst/>
          </a:prstGeom>
          <a:ln w="76200">
            <a:solidFill>
              <a:srgbClr val="FF9300"/>
            </a:solidFill>
          </a:ln>
        </p:spPr>
        <p:txBody>
          <a:bodyPr lIns="45718" tIns="45718" rIns="45718" bIns="45718"/>
          <a:lstStyle/>
          <a:p>
            <a:pPr/>
          </a:p>
        </p:txBody>
      </p:sp>
      <p:sp>
        <p:nvSpPr>
          <p:cNvPr id="528" name="Slide Number Placeholder 1"/>
          <p:cNvSpPr txBox="1"/>
          <p:nvPr>
            <p:ph type="sldNum" sz="quarter" idx="4294967295"/>
          </p:nvPr>
        </p:nvSpPr>
        <p:spPr>
          <a:xfrm>
            <a:off x="22995855" y="12801600"/>
            <a:ext cx="304547" cy="520700"/>
          </a:xfrm>
          <a:prstGeom prst="rect">
            <a:avLst/>
          </a:prstGeom>
          <a:extLst>
            <a:ext uri="{C572A759-6A51-4108-AA02-DFA0A04FC94B}">
              <ma14:wrappingTextBoxFlag xmlns:ma14="http://schemas.microsoft.com/office/mac/drawingml/2011/main" val="1"/>
            </a:ext>
          </a:extLst>
        </p:spPr>
        <p:txBody>
          <a:bodyPr/>
          <a:lstStyle>
            <a:lvl1pPr>
              <a:defRPr sz="2800"/>
            </a:lvl1pPr>
          </a:lstStyle>
          <a:p>
            <a:pPr/>
            <a:fld id="{86CB4B4D-7CA3-9044-876B-883B54F8677D}" type="slidenum"/>
          </a:p>
        </p:txBody>
      </p:sp>
      <p:pic>
        <p:nvPicPr>
          <p:cNvPr id="529" name="Picture 139" descr="Picture 139"/>
          <p:cNvPicPr>
            <a:picLocks noChangeAspect="1"/>
          </p:cNvPicPr>
          <p:nvPr/>
        </p:nvPicPr>
        <p:blipFill>
          <a:blip r:embed="rId2">
            <a:extLst/>
          </a:blip>
          <a:srcRect l="0" t="0" r="82132" b="0"/>
          <a:stretch>
            <a:fillRect/>
          </a:stretch>
        </p:blipFill>
        <p:spPr>
          <a:xfrm>
            <a:off x="22710973" y="568063"/>
            <a:ext cx="874473" cy="798513"/>
          </a:xfrm>
          <a:prstGeom prst="rect">
            <a:avLst/>
          </a:prstGeom>
          <a:ln w="12700">
            <a:miter lim="400000"/>
          </a:ln>
        </p:spPr>
      </p:pic>
      <p:grpSp>
        <p:nvGrpSpPr>
          <p:cNvPr id="642" name="Group"/>
          <p:cNvGrpSpPr/>
          <p:nvPr/>
        </p:nvGrpSpPr>
        <p:grpSpPr>
          <a:xfrm>
            <a:off x="8785219" y="12239616"/>
            <a:ext cx="6811976" cy="3208351"/>
            <a:chOff x="-1" y="-1"/>
            <a:chExt cx="6811975" cy="3208349"/>
          </a:xfrm>
        </p:grpSpPr>
        <p:sp>
          <p:nvSpPr>
            <p:cNvPr id="530" name="Oval 5"/>
            <p:cNvSpPr/>
            <p:nvPr/>
          </p:nvSpPr>
          <p:spPr>
            <a:xfrm rot="16200000">
              <a:off x="-36"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31" name="Oval 6"/>
            <p:cNvSpPr/>
            <p:nvPr/>
          </p:nvSpPr>
          <p:spPr>
            <a:xfrm rot="16200000">
              <a:off x="-36"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32" name="Oval 7"/>
            <p:cNvSpPr/>
            <p:nvPr/>
          </p:nvSpPr>
          <p:spPr>
            <a:xfrm rot="16200000">
              <a:off x="-36"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33" name="Oval 8"/>
            <p:cNvSpPr/>
            <p:nvPr/>
          </p:nvSpPr>
          <p:spPr>
            <a:xfrm rot="16200000">
              <a:off x="-36"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34" name="Oval 9"/>
            <p:cNvSpPr/>
            <p:nvPr/>
          </p:nvSpPr>
          <p:spPr>
            <a:xfrm rot="16200000">
              <a:off x="-36"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35" name="Oval 10"/>
            <p:cNvSpPr/>
            <p:nvPr/>
          </p:nvSpPr>
          <p:spPr>
            <a:xfrm rot="16200000">
              <a:off x="-36"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36" name="Oval 11"/>
            <p:cNvSpPr/>
            <p:nvPr/>
          </p:nvSpPr>
          <p:spPr>
            <a:xfrm rot="16200000">
              <a:off x="-36"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37" name="Oval 12"/>
            <p:cNvSpPr/>
            <p:nvPr/>
          </p:nvSpPr>
          <p:spPr>
            <a:xfrm rot="16200000">
              <a:off x="445507"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38" name="Oval 13"/>
            <p:cNvSpPr/>
            <p:nvPr/>
          </p:nvSpPr>
          <p:spPr>
            <a:xfrm rot="16200000">
              <a:off x="445507"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39" name="Oval 14"/>
            <p:cNvSpPr/>
            <p:nvPr/>
          </p:nvSpPr>
          <p:spPr>
            <a:xfrm rot="16200000">
              <a:off x="445507"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40" name="Oval 15"/>
            <p:cNvSpPr/>
            <p:nvPr/>
          </p:nvSpPr>
          <p:spPr>
            <a:xfrm rot="16200000">
              <a:off x="445507"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41" name="Oval 16"/>
            <p:cNvSpPr/>
            <p:nvPr/>
          </p:nvSpPr>
          <p:spPr>
            <a:xfrm rot="16200000">
              <a:off x="445507"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42" name="Oval 17"/>
            <p:cNvSpPr/>
            <p:nvPr/>
          </p:nvSpPr>
          <p:spPr>
            <a:xfrm rot="16200000">
              <a:off x="445507"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43" name="Oval 18"/>
            <p:cNvSpPr/>
            <p:nvPr/>
          </p:nvSpPr>
          <p:spPr>
            <a:xfrm rot="16200000">
              <a:off x="445506"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44" name="Oval 19"/>
            <p:cNvSpPr/>
            <p:nvPr/>
          </p:nvSpPr>
          <p:spPr>
            <a:xfrm rot="16200000">
              <a:off x="891051"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45" name="Oval 20"/>
            <p:cNvSpPr/>
            <p:nvPr/>
          </p:nvSpPr>
          <p:spPr>
            <a:xfrm rot="16200000">
              <a:off x="891051"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46" name="Oval 21"/>
            <p:cNvSpPr/>
            <p:nvPr/>
          </p:nvSpPr>
          <p:spPr>
            <a:xfrm rot="16200000">
              <a:off x="891051"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47" name="Oval 22"/>
            <p:cNvSpPr/>
            <p:nvPr/>
          </p:nvSpPr>
          <p:spPr>
            <a:xfrm rot="16200000">
              <a:off x="891051"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48" name="Oval 23"/>
            <p:cNvSpPr/>
            <p:nvPr/>
          </p:nvSpPr>
          <p:spPr>
            <a:xfrm rot="16200000">
              <a:off x="891051"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49" name="Oval 24"/>
            <p:cNvSpPr/>
            <p:nvPr/>
          </p:nvSpPr>
          <p:spPr>
            <a:xfrm rot="16200000">
              <a:off x="891051"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50" name="Oval 25"/>
            <p:cNvSpPr/>
            <p:nvPr/>
          </p:nvSpPr>
          <p:spPr>
            <a:xfrm rot="16200000">
              <a:off x="891050"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51" name="Oval 26"/>
            <p:cNvSpPr/>
            <p:nvPr/>
          </p:nvSpPr>
          <p:spPr>
            <a:xfrm rot="16200000">
              <a:off x="1336592"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52" name="Oval 27"/>
            <p:cNvSpPr/>
            <p:nvPr/>
          </p:nvSpPr>
          <p:spPr>
            <a:xfrm rot="16200000">
              <a:off x="1336592"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53" name="Oval 28"/>
            <p:cNvSpPr/>
            <p:nvPr/>
          </p:nvSpPr>
          <p:spPr>
            <a:xfrm rot="16200000">
              <a:off x="1336592"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54" name="Oval 29"/>
            <p:cNvSpPr/>
            <p:nvPr/>
          </p:nvSpPr>
          <p:spPr>
            <a:xfrm rot="16200000">
              <a:off x="1336592"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55" name="Oval 30"/>
            <p:cNvSpPr/>
            <p:nvPr/>
          </p:nvSpPr>
          <p:spPr>
            <a:xfrm rot="16200000">
              <a:off x="1336592"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56" name="Oval 31"/>
            <p:cNvSpPr/>
            <p:nvPr/>
          </p:nvSpPr>
          <p:spPr>
            <a:xfrm rot="16200000">
              <a:off x="1336592"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57" name="Oval 32"/>
            <p:cNvSpPr/>
            <p:nvPr/>
          </p:nvSpPr>
          <p:spPr>
            <a:xfrm rot="16200000">
              <a:off x="1336591"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58" name="Oval 33"/>
            <p:cNvSpPr/>
            <p:nvPr/>
          </p:nvSpPr>
          <p:spPr>
            <a:xfrm rot="16200000">
              <a:off x="1782137"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59" name="Oval 34"/>
            <p:cNvSpPr/>
            <p:nvPr/>
          </p:nvSpPr>
          <p:spPr>
            <a:xfrm rot="16200000">
              <a:off x="1782137"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60" name="Oval 35"/>
            <p:cNvSpPr/>
            <p:nvPr/>
          </p:nvSpPr>
          <p:spPr>
            <a:xfrm rot="16200000">
              <a:off x="1782137"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61" name="Oval 36"/>
            <p:cNvSpPr/>
            <p:nvPr/>
          </p:nvSpPr>
          <p:spPr>
            <a:xfrm rot="16200000">
              <a:off x="1782137"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62" name="Oval 37"/>
            <p:cNvSpPr/>
            <p:nvPr/>
          </p:nvSpPr>
          <p:spPr>
            <a:xfrm rot="16200000">
              <a:off x="1782137"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63" name="Oval 38"/>
            <p:cNvSpPr/>
            <p:nvPr/>
          </p:nvSpPr>
          <p:spPr>
            <a:xfrm rot="16200000">
              <a:off x="1782137"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64" name="Oval 39"/>
            <p:cNvSpPr/>
            <p:nvPr/>
          </p:nvSpPr>
          <p:spPr>
            <a:xfrm rot="16200000">
              <a:off x="1782136"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65" name="Oval 40"/>
            <p:cNvSpPr/>
            <p:nvPr/>
          </p:nvSpPr>
          <p:spPr>
            <a:xfrm rot="16200000">
              <a:off x="2227678"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66" name="Oval 41"/>
            <p:cNvSpPr/>
            <p:nvPr/>
          </p:nvSpPr>
          <p:spPr>
            <a:xfrm rot="16200000">
              <a:off x="2227678"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67" name="Oval 42"/>
            <p:cNvSpPr/>
            <p:nvPr/>
          </p:nvSpPr>
          <p:spPr>
            <a:xfrm rot="16200000">
              <a:off x="2227678"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68" name="Oval 43"/>
            <p:cNvSpPr/>
            <p:nvPr/>
          </p:nvSpPr>
          <p:spPr>
            <a:xfrm rot="16200000">
              <a:off x="2227678"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69" name="Oval 44"/>
            <p:cNvSpPr/>
            <p:nvPr/>
          </p:nvSpPr>
          <p:spPr>
            <a:xfrm rot="16200000">
              <a:off x="2227678"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70" name="Oval 45"/>
            <p:cNvSpPr/>
            <p:nvPr/>
          </p:nvSpPr>
          <p:spPr>
            <a:xfrm rot="16200000">
              <a:off x="2227678"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71" name="Oval 46"/>
            <p:cNvSpPr/>
            <p:nvPr/>
          </p:nvSpPr>
          <p:spPr>
            <a:xfrm rot="16200000">
              <a:off x="2227677"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72" name="Oval 47"/>
            <p:cNvSpPr/>
            <p:nvPr/>
          </p:nvSpPr>
          <p:spPr>
            <a:xfrm rot="16200000">
              <a:off x="2673221"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73" name="Oval 48"/>
            <p:cNvSpPr/>
            <p:nvPr/>
          </p:nvSpPr>
          <p:spPr>
            <a:xfrm rot="16200000">
              <a:off x="2673221"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74" name="Oval 49"/>
            <p:cNvSpPr/>
            <p:nvPr/>
          </p:nvSpPr>
          <p:spPr>
            <a:xfrm rot="16200000">
              <a:off x="2673221"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75" name="Oval 50"/>
            <p:cNvSpPr/>
            <p:nvPr/>
          </p:nvSpPr>
          <p:spPr>
            <a:xfrm rot="16200000">
              <a:off x="2673221"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76" name="Oval 51"/>
            <p:cNvSpPr/>
            <p:nvPr/>
          </p:nvSpPr>
          <p:spPr>
            <a:xfrm rot="16200000">
              <a:off x="2673221"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77" name="Oval 52"/>
            <p:cNvSpPr/>
            <p:nvPr/>
          </p:nvSpPr>
          <p:spPr>
            <a:xfrm rot="16200000">
              <a:off x="2673221"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78" name="Oval 53"/>
            <p:cNvSpPr/>
            <p:nvPr/>
          </p:nvSpPr>
          <p:spPr>
            <a:xfrm rot="16200000">
              <a:off x="2673221"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79" name="Oval 54"/>
            <p:cNvSpPr/>
            <p:nvPr/>
          </p:nvSpPr>
          <p:spPr>
            <a:xfrm rot="16200000">
              <a:off x="3118764"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80" name="Oval 55"/>
            <p:cNvSpPr/>
            <p:nvPr/>
          </p:nvSpPr>
          <p:spPr>
            <a:xfrm rot="16200000">
              <a:off x="3118764"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81" name="Oval 56"/>
            <p:cNvSpPr/>
            <p:nvPr/>
          </p:nvSpPr>
          <p:spPr>
            <a:xfrm rot="16200000">
              <a:off x="3118764"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82" name="Oval 57"/>
            <p:cNvSpPr/>
            <p:nvPr/>
          </p:nvSpPr>
          <p:spPr>
            <a:xfrm rot="16200000">
              <a:off x="3118764"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83" name="Oval 58"/>
            <p:cNvSpPr/>
            <p:nvPr/>
          </p:nvSpPr>
          <p:spPr>
            <a:xfrm rot="16200000">
              <a:off x="3118764"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84" name="Oval 59"/>
            <p:cNvSpPr/>
            <p:nvPr/>
          </p:nvSpPr>
          <p:spPr>
            <a:xfrm rot="16200000">
              <a:off x="3118764"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85" name="Oval 60"/>
            <p:cNvSpPr/>
            <p:nvPr/>
          </p:nvSpPr>
          <p:spPr>
            <a:xfrm rot="16200000">
              <a:off x="3118764"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86" name="Oval 61"/>
            <p:cNvSpPr/>
            <p:nvPr/>
          </p:nvSpPr>
          <p:spPr>
            <a:xfrm rot="16200000">
              <a:off x="3564309"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87" name="Oval 62"/>
            <p:cNvSpPr/>
            <p:nvPr/>
          </p:nvSpPr>
          <p:spPr>
            <a:xfrm rot="16200000">
              <a:off x="3564309"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88" name="Oval 63"/>
            <p:cNvSpPr/>
            <p:nvPr/>
          </p:nvSpPr>
          <p:spPr>
            <a:xfrm rot="16200000">
              <a:off x="3564309"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89" name="Oval 64"/>
            <p:cNvSpPr/>
            <p:nvPr/>
          </p:nvSpPr>
          <p:spPr>
            <a:xfrm rot="16200000">
              <a:off x="3564309"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90" name="Oval 65"/>
            <p:cNvSpPr/>
            <p:nvPr/>
          </p:nvSpPr>
          <p:spPr>
            <a:xfrm rot="16200000">
              <a:off x="3564309"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91" name="Oval 66"/>
            <p:cNvSpPr/>
            <p:nvPr/>
          </p:nvSpPr>
          <p:spPr>
            <a:xfrm rot="16200000">
              <a:off x="3564309"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92" name="Oval 67"/>
            <p:cNvSpPr/>
            <p:nvPr/>
          </p:nvSpPr>
          <p:spPr>
            <a:xfrm rot="16200000">
              <a:off x="3564309"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93" name="Oval 68"/>
            <p:cNvSpPr/>
            <p:nvPr/>
          </p:nvSpPr>
          <p:spPr>
            <a:xfrm rot="16200000">
              <a:off x="4009851"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94" name="Oval 69"/>
            <p:cNvSpPr/>
            <p:nvPr/>
          </p:nvSpPr>
          <p:spPr>
            <a:xfrm rot="16200000">
              <a:off x="4009851"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95" name="Oval 70"/>
            <p:cNvSpPr/>
            <p:nvPr/>
          </p:nvSpPr>
          <p:spPr>
            <a:xfrm rot="16200000">
              <a:off x="4009851"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96" name="Oval 71"/>
            <p:cNvSpPr/>
            <p:nvPr/>
          </p:nvSpPr>
          <p:spPr>
            <a:xfrm rot="16200000">
              <a:off x="4009851"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97" name="Oval 72"/>
            <p:cNvSpPr/>
            <p:nvPr/>
          </p:nvSpPr>
          <p:spPr>
            <a:xfrm rot="16200000">
              <a:off x="4009851"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98" name="Oval 73"/>
            <p:cNvSpPr/>
            <p:nvPr/>
          </p:nvSpPr>
          <p:spPr>
            <a:xfrm rot="16200000">
              <a:off x="4009851"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599" name="Oval 74"/>
            <p:cNvSpPr/>
            <p:nvPr/>
          </p:nvSpPr>
          <p:spPr>
            <a:xfrm rot="16200000">
              <a:off x="4009850"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00" name="Oval 75"/>
            <p:cNvSpPr/>
            <p:nvPr/>
          </p:nvSpPr>
          <p:spPr>
            <a:xfrm rot="16200000">
              <a:off x="4455395"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01" name="Oval 76"/>
            <p:cNvSpPr/>
            <p:nvPr/>
          </p:nvSpPr>
          <p:spPr>
            <a:xfrm rot="16200000">
              <a:off x="4455395"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02" name="Oval 77"/>
            <p:cNvSpPr/>
            <p:nvPr/>
          </p:nvSpPr>
          <p:spPr>
            <a:xfrm rot="16200000">
              <a:off x="4455395"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03" name="Oval 78"/>
            <p:cNvSpPr/>
            <p:nvPr/>
          </p:nvSpPr>
          <p:spPr>
            <a:xfrm rot="16200000">
              <a:off x="4455395"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04" name="Oval 79"/>
            <p:cNvSpPr/>
            <p:nvPr/>
          </p:nvSpPr>
          <p:spPr>
            <a:xfrm rot="16200000">
              <a:off x="4455395"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05" name="Oval 80"/>
            <p:cNvSpPr/>
            <p:nvPr/>
          </p:nvSpPr>
          <p:spPr>
            <a:xfrm rot="16200000">
              <a:off x="4455395"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06" name="Oval 81"/>
            <p:cNvSpPr/>
            <p:nvPr/>
          </p:nvSpPr>
          <p:spPr>
            <a:xfrm rot="16200000">
              <a:off x="4455394"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07" name="Oval 82"/>
            <p:cNvSpPr/>
            <p:nvPr/>
          </p:nvSpPr>
          <p:spPr>
            <a:xfrm rot="16200000">
              <a:off x="4900936"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08" name="Oval 83"/>
            <p:cNvSpPr/>
            <p:nvPr/>
          </p:nvSpPr>
          <p:spPr>
            <a:xfrm rot="16200000">
              <a:off x="4900936"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09" name="Oval 84"/>
            <p:cNvSpPr/>
            <p:nvPr/>
          </p:nvSpPr>
          <p:spPr>
            <a:xfrm rot="16200000">
              <a:off x="4900936"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10" name="Oval 85"/>
            <p:cNvSpPr/>
            <p:nvPr/>
          </p:nvSpPr>
          <p:spPr>
            <a:xfrm rot="16200000">
              <a:off x="4900936"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11" name="Oval 86"/>
            <p:cNvSpPr/>
            <p:nvPr/>
          </p:nvSpPr>
          <p:spPr>
            <a:xfrm rot="16200000">
              <a:off x="4900936"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12" name="Oval 87"/>
            <p:cNvSpPr/>
            <p:nvPr/>
          </p:nvSpPr>
          <p:spPr>
            <a:xfrm rot="16200000">
              <a:off x="4900936"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13" name="Oval 88"/>
            <p:cNvSpPr/>
            <p:nvPr/>
          </p:nvSpPr>
          <p:spPr>
            <a:xfrm rot="16200000">
              <a:off x="4900935"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14" name="Oval 89"/>
            <p:cNvSpPr/>
            <p:nvPr/>
          </p:nvSpPr>
          <p:spPr>
            <a:xfrm rot="16200000">
              <a:off x="5346481"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15" name="Oval 90"/>
            <p:cNvSpPr/>
            <p:nvPr/>
          </p:nvSpPr>
          <p:spPr>
            <a:xfrm rot="16200000">
              <a:off x="5346481"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16" name="Oval 91"/>
            <p:cNvSpPr/>
            <p:nvPr/>
          </p:nvSpPr>
          <p:spPr>
            <a:xfrm rot="16200000">
              <a:off x="5346481"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17" name="Oval 92"/>
            <p:cNvSpPr/>
            <p:nvPr/>
          </p:nvSpPr>
          <p:spPr>
            <a:xfrm rot="16200000">
              <a:off x="5346481"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18" name="Oval 93"/>
            <p:cNvSpPr/>
            <p:nvPr/>
          </p:nvSpPr>
          <p:spPr>
            <a:xfrm rot="16200000">
              <a:off x="5346481"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19" name="Oval 94"/>
            <p:cNvSpPr/>
            <p:nvPr/>
          </p:nvSpPr>
          <p:spPr>
            <a:xfrm rot="16200000">
              <a:off x="5346481"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20" name="Oval 95"/>
            <p:cNvSpPr/>
            <p:nvPr/>
          </p:nvSpPr>
          <p:spPr>
            <a:xfrm rot="16200000">
              <a:off x="5346481"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21" name="Oval 96"/>
            <p:cNvSpPr/>
            <p:nvPr/>
          </p:nvSpPr>
          <p:spPr>
            <a:xfrm rot="16200000">
              <a:off x="5792024"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22" name="Oval 97"/>
            <p:cNvSpPr/>
            <p:nvPr/>
          </p:nvSpPr>
          <p:spPr>
            <a:xfrm rot="16200000">
              <a:off x="5792024"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23" name="Oval 98"/>
            <p:cNvSpPr/>
            <p:nvPr/>
          </p:nvSpPr>
          <p:spPr>
            <a:xfrm rot="16200000">
              <a:off x="5792024"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24" name="Oval 99"/>
            <p:cNvSpPr/>
            <p:nvPr/>
          </p:nvSpPr>
          <p:spPr>
            <a:xfrm rot="16200000">
              <a:off x="5792024"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25" name="Oval 100"/>
            <p:cNvSpPr/>
            <p:nvPr/>
          </p:nvSpPr>
          <p:spPr>
            <a:xfrm rot="16200000">
              <a:off x="5792024"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26" name="Oval 101"/>
            <p:cNvSpPr/>
            <p:nvPr/>
          </p:nvSpPr>
          <p:spPr>
            <a:xfrm rot="16200000">
              <a:off x="5792024"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27" name="Oval 102"/>
            <p:cNvSpPr/>
            <p:nvPr/>
          </p:nvSpPr>
          <p:spPr>
            <a:xfrm rot="16200000">
              <a:off x="5792024"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28" name="Oval 103"/>
            <p:cNvSpPr/>
            <p:nvPr/>
          </p:nvSpPr>
          <p:spPr>
            <a:xfrm rot="16200000">
              <a:off x="6237566"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29" name="Oval 104"/>
            <p:cNvSpPr/>
            <p:nvPr/>
          </p:nvSpPr>
          <p:spPr>
            <a:xfrm rot="16200000">
              <a:off x="6237566"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30" name="Oval 105"/>
            <p:cNvSpPr/>
            <p:nvPr/>
          </p:nvSpPr>
          <p:spPr>
            <a:xfrm rot="16200000">
              <a:off x="6237566"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31" name="Oval 106"/>
            <p:cNvSpPr/>
            <p:nvPr/>
          </p:nvSpPr>
          <p:spPr>
            <a:xfrm rot="16200000">
              <a:off x="6237566"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32" name="Oval 107"/>
            <p:cNvSpPr/>
            <p:nvPr/>
          </p:nvSpPr>
          <p:spPr>
            <a:xfrm rot="16200000">
              <a:off x="6237566"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33" name="Oval 108"/>
            <p:cNvSpPr/>
            <p:nvPr/>
          </p:nvSpPr>
          <p:spPr>
            <a:xfrm rot="16200000">
              <a:off x="6237566"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34" name="Oval 109"/>
            <p:cNvSpPr/>
            <p:nvPr/>
          </p:nvSpPr>
          <p:spPr>
            <a:xfrm rot="16200000">
              <a:off x="6237566"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35" name="Oval 110"/>
            <p:cNvSpPr/>
            <p:nvPr/>
          </p:nvSpPr>
          <p:spPr>
            <a:xfrm rot="16200000">
              <a:off x="6683108" y="3079481"/>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36" name="Oval 111"/>
            <p:cNvSpPr/>
            <p:nvPr/>
          </p:nvSpPr>
          <p:spPr>
            <a:xfrm rot="16200000">
              <a:off x="6683108" y="2566239"/>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37" name="Oval 112"/>
            <p:cNvSpPr/>
            <p:nvPr/>
          </p:nvSpPr>
          <p:spPr>
            <a:xfrm rot="16200000">
              <a:off x="6683108" y="2052997"/>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38" name="Oval 113"/>
            <p:cNvSpPr/>
            <p:nvPr/>
          </p:nvSpPr>
          <p:spPr>
            <a:xfrm rot="16200000">
              <a:off x="6683108" y="1539756"/>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39" name="Oval 114"/>
            <p:cNvSpPr/>
            <p:nvPr/>
          </p:nvSpPr>
          <p:spPr>
            <a:xfrm rot="16200000">
              <a:off x="6683108" y="1026514"/>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40" name="Oval 115"/>
            <p:cNvSpPr/>
            <p:nvPr/>
          </p:nvSpPr>
          <p:spPr>
            <a:xfrm rot="16200000">
              <a:off x="6683108" y="513273"/>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sp>
          <p:nvSpPr>
            <p:cNvPr id="641" name="Oval 116"/>
            <p:cNvSpPr/>
            <p:nvPr/>
          </p:nvSpPr>
          <p:spPr>
            <a:xfrm rot="16200000">
              <a:off x="6683108" y="32"/>
              <a:ext cx="128901" cy="128833"/>
            </a:xfrm>
            <a:prstGeom prst="ellipse">
              <a:avLst/>
            </a:prstGeom>
            <a:solidFill>
              <a:srgbClr val="DDDDDD"/>
            </a:solidFill>
            <a:ln w="12700" cap="flat">
              <a:noFill/>
              <a:miter lim="400000"/>
            </a:ln>
            <a:effectLst/>
          </p:spPr>
          <p:txBody>
            <a:bodyPr wrap="square" lIns="0" tIns="0" rIns="0" bIns="0" numCol="1" anchor="ctr">
              <a:noAutofit/>
            </a:bodyPr>
            <a:lstStyle/>
            <a:p>
              <a:pPr algn="ctr" defTabSz="1828800">
                <a:defRPr sz="3200">
                  <a:solidFill>
                    <a:srgbClr val="FFFFFF"/>
                  </a:solidFill>
                  <a:latin typeface="Raleway Medium"/>
                  <a:ea typeface="Raleway Medium"/>
                  <a:cs typeface="Raleway Medium"/>
                  <a:sym typeface="Raleway Medium"/>
                </a:defRPr>
              </a:pPr>
            </a:p>
          </p:txBody>
        </p:sp>
      </p:grpSp>
      <p:pic>
        <p:nvPicPr>
          <p:cNvPr id="643" name="Picture 1" descr="Picture 1"/>
          <p:cNvPicPr>
            <a:picLocks noChangeAspect="1"/>
          </p:cNvPicPr>
          <p:nvPr/>
        </p:nvPicPr>
        <p:blipFill>
          <a:blip r:embed="rId3">
            <a:extLst/>
          </a:blip>
          <a:srcRect l="90829" t="0" r="1981" b="0"/>
          <a:stretch>
            <a:fillRect/>
          </a:stretch>
        </p:blipFill>
        <p:spPr>
          <a:xfrm>
            <a:off x="-88900" y="0"/>
            <a:ext cx="1751015" cy="13716000"/>
          </a:xfrm>
          <a:prstGeom prst="rect">
            <a:avLst/>
          </a:prstGeom>
          <a:ln w="12700">
            <a:miter lim="400000"/>
          </a:ln>
        </p:spPr>
      </p:pic>
      <p:sp>
        <p:nvSpPr>
          <p:cNvPr id="644" name="35% of all bank revenue already at risk from tech savvy incumbents."/>
          <p:cNvSpPr txBox="1"/>
          <p:nvPr/>
        </p:nvSpPr>
        <p:spPr>
          <a:xfrm>
            <a:off x="3666989" y="4062412"/>
            <a:ext cx="13249151" cy="5971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40894" indent="-340894" defTabSz="457200">
              <a:spcBef>
                <a:spcPts val="2000"/>
              </a:spcBef>
              <a:buSzPct val="100000"/>
              <a:buChar char="•"/>
              <a:defRPr sz="4200">
                <a:solidFill>
                  <a:srgbClr val="2D2136"/>
                </a:solidFill>
                <a:latin typeface="+mj-lt"/>
                <a:ea typeface="+mj-ea"/>
                <a:cs typeface="+mj-cs"/>
                <a:sym typeface="Raleway Regular"/>
              </a:defRPr>
            </a:pPr>
            <a:r>
              <a:t>More choice aligned with individuals lifestyle needs.</a:t>
            </a:r>
          </a:p>
          <a:p>
            <a:pPr marL="340894" indent="-340894" defTabSz="457200">
              <a:spcBef>
                <a:spcPts val="2000"/>
              </a:spcBef>
              <a:buSzPct val="100000"/>
              <a:buChar char="•"/>
              <a:defRPr sz="4200">
                <a:solidFill>
                  <a:srgbClr val="2D2136"/>
                </a:solidFill>
                <a:latin typeface="+mj-lt"/>
                <a:ea typeface="+mj-ea"/>
                <a:cs typeface="+mj-cs"/>
                <a:sym typeface="Raleway Regular"/>
              </a:defRPr>
            </a:pPr>
            <a:r>
              <a:t>Hyper-personalized digital experiences</a:t>
            </a:r>
          </a:p>
          <a:p>
            <a:pPr marL="340894" indent="-340894" defTabSz="457200">
              <a:spcBef>
                <a:spcPts val="2000"/>
              </a:spcBef>
              <a:buSzPct val="100000"/>
              <a:buChar char="•"/>
              <a:defRPr sz="4200">
                <a:solidFill>
                  <a:srgbClr val="2D2136"/>
                </a:solidFill>
                <a:latin typeface="+mj-lt"/>
                <a:ea typeface="+mj-ea"/>
                <a:cs typeface="+mj-cs"/>
                <a:sym typeface="Raleway Regular"/>
              </a:defRPr>
            </a:pPr>
            <a:r>
              <a:t>More competitive financial services costs</a:t>
            </a:r>
          </a:p>
          <a:p>
            <a:pPr marL="340894" indent="-340894" defTabSz="457200">
              <a:spcBef>
                <a:spcPts val="2000"/>
              </a:spcBef>
              <a:buSzPct val="100000"/>
              <a:buChar char="•"/>
              <a:defRPr sz="4200">
                <a:solidFill>
                  <a:srgbClr val="2D2136"/>
                </a:solidFill>
                <a:latin typeface="+mj-lt"/>
                <a:ea typeface="+mj-ea"/>
                <a:cs typeface="+mj-cs"/>
                <a:sym typeface="Raleway Regular"/>
              </a:defRPr>
            </a:pPr>
            <a:r>
              <a:t>Increased convenience</a:t>
            </a:r>
          </a:p>
          <a:p>
            <a:pPr marL="340894" indent="-340894" defTabSz="457200">
              <a:spcBef>
                <a:spcPts val="2000"/>
              </a:spcBef>
              <a:buSzPct val="100000"/>
              <a:buChar char="•"/>
              <a:defRPr sz="4200">
                <a:solidFill>
                  <a:srgbClr val="2D2136"/>
                </a:solidFill>
                <a:latin typeface="+mj-lt"/>
                <a:ea typeface="+mj-ea"/>
                <a:cs typeface="+mj-cs"/>
                <a:sym typeface="Raleway Regular"/>
              </a:defRPr>
            </a:pPr>
            <a:r>
              <a:t>Alternative access to financing</a:t>
            </a:r>
          </a:p>
          <a:p>
            <a:pPr marL="340894" indent="-340894" defTabSz="457200">
              <a:spcBef>
                <a:spcPts val="2000"/>
              </a:spcBef>
              <a:buSzPct val="100000"/>
              <a:buChar char="•"/>
              <a:defRPr sz="4200">
                <a:solidFill>
                  <a:srgbClr val="2D2136"/>
                </a:solidFill>
                <a:latin typeface="+mj-lt"/>
                <a:ea typeface="+mj-ea"/>
                <a:cs typeface="+mj-cs"/>
                <a:sym typeface="Raleway Regular"/>
              </a:defRPr>
            </a:pPr>
            <a:r>
              <a:t>Increased financial knowledge and literacy</a:t>
            </a:r>
          </a:p>
          <a:p>
            <a:pPr marL="340894" indent="-340894" defTabSz="457200">
              <a:spcBef>
                <a:spcPts val="2000"/>
              </a:spcBef>
              <a:buSzPct val="100000"/>
              <a:buChar char="•"/>
              <a:defRPr sz="4200">
                <a:solidFill>
                  <a:srgbClr val="2D2136"/>
                </a:solidFill>
                <a:latin typeface="+mj-lt"/>
                <a:ea typeface="+mj-ea"/>
                <a:cs typeface="+mj-cs"/>
                <a:sym typeface="Raleway Regular"/>
              </a:defRPr>
            </a:pPr>
            <a:r>
              <a:t>Access to financial services for the “unbanked”</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 name="Line 1"/>
          <p:cNvSpPr/>
          <p:nvPr/>
        </p:nvSpPr>
        <p:spPr>
          <a:xfrm flipH="1">
            <a:off x="23040973" y="12784138"/>
            <a:ext cx="1509716" cy="5"/>
          </a:xfrm>
          <a:prstGeom prst="line">
            <a:avLst/>
          </a:prstGeom>
          <a:ln w="12700">
            <a:solidFill>
              <a:srgbClr val="FF9300"/>
            </a:solidFill>
          </a:ln>
        </p:spPr>
        <p:txBody>
          <a:bodyPr lIns="45718" tIns="45718" rIns="45718" bIns="45718"/>
          <a:lstStyle/>
          <a:p>
            <a:pPr/>
          </a:p>
        </p:txBody>
      </p:sp>
      <p:sp>
        <p:nvSpPr>
          <p:cNvPr id="647" name="Text Box 2"/>
          <p:cNvSpPr txBox="1"/>
          <p:nvPr/>
        </p:nvSpPr>
        <p:spPr>
          <a:xfrm>
            <a:off x="3459160" y="1920238"/>
            <a:ext cx="14165266"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800">
                <a:latin typeface="Raleway SemiBold"/>
                <a:ea typeface="Raleway SemiBold"/>
                <a:cs typeface="Raleway SemiBold"/>
                <a:sym typeface="Raleway SemiBold"/>
              </a:defRPr>
            </a:lvl1pPr>
          </a:lstStyle>
          <a:p>
            <a:pPr/>
            <a:r>
              <a:t>Advantages of Islamic Fintech</a:t>
            </a:r>
          </a:p>
        </p:txBody>
      </p:sp>
      <p:sp>
        <p:nvSpPr>
          <p:cNvPr id="648" name="Line 4"/>
          <p:cNvSpPr/>
          <p:nvPr/>
        </p:nvSpPr>
        <p:spPr>
          <a:xfrm>
            <a:off x="3502151" y="2971800"/>
            <a:ext cx="7407280" cy="0"/>
          </a:xfrm>
          <a:prstGeom prst="line">
            <a:avLst/>
          </a:prstGeom>
          <a:ln w="12700">
            <a:solidFill>
              <a:srgbClr val="5E5E5E"/>
            </a:solidFill>
          </a:ln>
        </p:spPr>
        <p:txBody>
          <a:bodyPr lIns="45718" tIns="45718" rIns="45718" bIns="45718"/>
          <a:lstStyle/>
          <a:p>
            <a:pPr/>
          </a:p>
        </p:txBody>
      </p:sp>
      <p:sp>
        <p:nvSpPr>
          <p:cNvPr id="649" name="Line 5"/>
          <p:cNvSpPr/>
          <p:nvPr/>
        </p:nvSpPr>
        <p:spPr>
          <a:xfrm>
            <a:off x="3502152" y="2971800"/>
            <a:ext cx="2111380" cy="0"/>
          </a:xfrm>
          <a:prstGeom prst="line">
            <a:avLst/>
          </a:prstGeom>
          <a:ln w="76200">
            <a:solidFill>
              <a:srgbClr val="FF9300"/>
            </a:solidFill>
          </a:ln>
        </p:spPr>
        <p:txBody>
          <a:bodyPr lIns="45718" tIns="45718" rIns="45718" bIns="45718"/>
          <a:lstStyle/>
          <a:p>
            <a:pPr/>
          </a:p>
        </p:txBody>
      </p:sp>
      <p:sp>
        <p:nvSpPr>
          <p:cNvPr id="650" name="Slide Number Placeholder 1"/>
          <p:cNvSpPr txBox="1"/>
          <p:nvPr>
            <p:ph type="sldNum" sz="quarter" idx="4294967295"/>
          </p:nvPr>
        </p:nvSpPr>
        <p:spPr>
          <a:xfrm>
            <a:off x="22986257" y="12801600"/>
            <a:ext cx="323749" cy="520700"/>
          </a:xfrm>
          <a:prstGeom prst="rect">
            <a:avLst/>
          </a:prstGeom>
          <a:extLst>
            <a:ext uri="{C572A759-6A51-4108-AA02-DFA0A04FC94B}">
              <ma14:wrappingTextBoxFlag xmlns:ma14="http://schemas.microsoft.com/office/mac/drawingml/2011/main" val="1"/>
            </a:ext>
          </a:extLst>
        </p:spPr>
        <p:txBody>
          <a:bodyPr/>
          <a:lstStyle>
            <a:lvl1pPr>
              <a:defRPr sz="2800"/>
            </a:lvl1pPr>
          </a:lstStyle>
          <a:p>
            <a:pPr/>
            <a:fld id="{86CB4B4D-7CA3-9044-876B-883B54F8677D}" type="slidenum"/>
          </a:p>
        </p:txBody>
      </p:sp>
      <p:pic>
        <p:nvPicPr>
          <p:cNvPr id="651" name="Picture 139" descr="Picture 139"/>
          <p:cNvPicPr>
            <a:picLocks noChangeAspect="1"/>
          </p:cNvPicPr>
          <p:nvPr/>
        </p:nvPicPr>
        <p:blipFill>
          <a:blip r:embed="rId2">
            <a:extLst/>
          </a:blip>
          <a:srcRect l="0" t="0" r="82132" b="0"/>
          <a:stretch>
            <a:fillRect/>
          </a:stretch>
        </p:blipFill>
        <p:spPr>
          <a:xfrm>
            <a:off x="22710973" y="568063"/>
            <a:ext cx="874473" cy="798513"/>
          </a:xfrm>
          <a:prstGeom prst="rect">
            <a:avLst/>
          </a:prstGeom>
          <a:ln w="12700">
            <a:miter lim="400000"/>
          </a:ln>
        </p:spPr>
      </p:pic>
      <p:pic>
        <p:nvPicPr>
          <p:cNvPr id="652" name="Picture 1" descr="Picture 1"/>
          <p:cNvPicPr>
            <a:picLocks noChangeAspect="1"/>
          </p:cNvPicPr>
          <p:nvPr/>
        </p:nvPicPr>
        <p:blipFill>
          <a:blip r:embed="rId3">
            <a:extLst/>
          </a:blip>
          <a:srcRect l="90829" t="0" r="1981" b="0"/>
          <a:stretch>
            <a:fillRect/>
          </a:stretch>
        </p:blipFill>
        <p:spPr>
          <a:xfrm>
            <a:off x="-88900" y="0"/>
            <a:ext cx="1751015" cy="13716000"/>
          </a:xfrm>
          <a:prstGeom prst="rect">
            <a:avLst/>
          </a:prstGeom>
          <a:ln w="12700">
            <a:miter lim="400000"/>
          </a:ln>
        </p:spPr>
      </p:pic>
      <p:sp>
        <p:nvSpPr>
          <p:cNvPr id="653" name="35% of all bank revenue already at risk from tech savvy incumbents."/>
          <p:cNvSpPr txBox="1"/>
          <p:nvPr/>
        </p:nvSpPr>
        <p:spPr>
          <a:xfrm>
            <a:off x="5513823" y="7133169"/>
            <a:ext cx="4553666" cy="59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defRPr sz="3400">
                <a:solidFill>
                  <a:srgbClr val="E4933E"/>
                </a:solidFill>
                <a:latin typeface="Raleway Bold"/>
                <a:ea typeface="Raleway Bold"/>
                <a:cs typeface="Raleway Bold"/>
                <a:sym typeface="Raleway Bold"/>
              </a:defRPr>
            </a:lvl1pPr>
          </a:lstStyle>
          <a:p>
            <a:pPr/>
            <a:r>
              <a:t>Efficient Access</a:t>
            </a:r>
          </a:p>
        </p:txBody>
      </p:sp>
      <p:sp>
        <p:nvSpPr>
          <p:cNvPr id="654" name="35% of all bank revenue already at risk from tech savvy incumbents."/>
          <p:cNvSpPr txBox="1"/>
          <p:nvPr/>
        </p:nvSpPr>
        <p:spPr>
          <a:xfrm>
            <a:off x="15238690" y="7133169"/>
            <a:ext cx="5237080" cy="59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defRPr sz="3400">
                <a:solidFill>
                  <a:srgbClr val="E4933E"/>
                </a:solidFill>
                <a:latin typeface="Raleway Bold"/>
                <a:ea typeface="Raleway Bold"/>
                <a:cs typeface="Raleway Bold"/>
                <a:sym typeface="Raleway Bold"/>
              </a:defRPr>
            </a:lvl1pPr>
          </a:lstStyle>
          <a:p>
            <a:pPr/>
            <a:r>
              <a:t>Attractive Cost &amp; Fees</a:t>
            </a:r>
          </a:p>
        </p:txBody>
      </p:sp>
      <p:sp>
        <p:nvSpPr>
          <p:cNvPr id="655" name="35% of all bank revenue already at risk from tech savvy incumbents."/>
          <p:cNvSpPr txBox="1"/>
          <p:nvPr/>
        </p:nvSpPr>
        <p:spPr>
          <a:xfrm>
            <a:off x="5058507" y="11887626"/>
            <a:ext cx="5464302" cy="59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defRPr sz="3400">
                <a:solidFill>
                  <a:srgbClr val="E4933E"/>
                </a:solidFill>
                <a:latin typeface="Raleway Bold"/>
                <a:ea typeface="Raleway Bold"/>
                <a:cs typeface="Raleway Bold"/>
                <a:sym typeface="Raleway Bold"/>
              </a:defRPr>
            </a:lvl1pPr>
          </a:lstStyle>
          <a:p>
            <a:pPr/>
            <a:r>
              <a:t>Flexibility &amp; Transparency</a:t>
            </a:r>
          </a:p>
        </p:txBody>
      </p:sp>
      <p:sp>
        <p:nvSpPr>
          <p:cNvPr id="656" name="35% of all bank revenue already at risk from tech savvy incumbents."/>
          <p:cNvSpPr txBox="1"/>
          <p:nvPr/>
        </p:nvSpPr>
        <p:spPr>
          <a:xfrm>
            <a:off x="14678299" y="11887626"/>
            <a:ext cx="6357864" cy="59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defRPr sz="3400">
                <a:solidFill>
                  <a:srgbClr val="E4933E"/>
                </a:solidFill>
                <a:latin typeface="Raleway Bold"/>
                <a:ea typeface="Raleway Bold"/>
                <a:cs typeface="Raleway Bold"/>
                <a:sym typeface="Raleway Bold"/>
              </a:defRPr>
            </a:lvl1pPr>
          </a:lstStyle>
          <a:p>
            <a:pPr/>
            <a:r>
              <a:t>Financial Inclusion &amp; Literacy</a:t>
            </a:r>
          </a:p>
        </p:txBody>
      </p:sp>
      <p:pic>
        <p:nvPicPr>
          <p:cNvPr id="657" name="Picture 25" descr="Picture 25"/>
          <p:cNvPicPr>
            <a:picLocks noChangeAspect="1"/>
          </p:cNvPicPr>
          <p:nvPr/>
        </p:nvPicPr>
        <p:blipFill>
          <a:blip r:embed="rId4">
            <a:extLst/>
          </a:blip>
          <a:stretch>
            <a:fillRect/>
          </a:stretch>
        </p:blipFill>
        <p:spPr>
          <a:xfrm>
            <a:off x="16604349" y="8940041"/>
            <a:ext cx="2505764" cy="2505764"/>
          </a:xfrm>
          <a:prstGeom prst="rect">
            <a:avLst/>
          </a:prstGeom>
          <a:ln w="12700">
            <a:miter lim="400000"/>
          </a:ln>
        </p:spPr>
      </p:pic>
      <p:pic>
        <p:nvPicPr>
          <p:cNvPr id="658" name="Picture 7" descr="Picture 7"/>
          <p:cNvPicPr>
            <a:picLocks noChangeAspect="1"/>
          </p:cNvPicPr>
          <p:nvPr/>
        </p:nvPicPr>
        <p:blipFill>
          <a:blip r:embed="rId5">
            <a:extLst/>
          </a:blip>
          <a:stretch>
            <a:fillRect/>
          </a:stretch>
        </p:blipFill>
        <p:spPr>
          <a:xfrm>
            <a:off x="16378239" y="3664929"/>
            <a:ext cx="2957985" cy="2957984"/>
          </a:xfrm>
          <a:prstGeom prst="rect">
            <a:avLst/>
          </a:prstGeom>
          <a:ln w="12700">
            <a:miter lim="400000"/>
          </a:ln>
        </p:spPr>
      </p:pic>
      <p:pic>
        <p:nvPicPr>
          <p:cNvPr id="659" name="Picture 5" descr="Picture 5"/>
          <p:cNvPicPr>
            <a:picLocks noChangeAspect="1"/>
          </p:cNvPicPr>
          <p:nvPr/>
        </p:nvPicPr>
        <p:blipFill>
          <a:blip r:embed="rId6">
            <a:extLst/>
          </a:blip>
          <a:stretch>
            <a:fillRect/>
          </a:stretch>
        </p:blipFill>
        <p:spPr>
          <a:xfrm>
            <a:off x="6437419" y="8839682"/>
            <a:ext cx="2706475" cy="2706478"/>
          </a:xfrm>
          <a:prstGeom prst="rect">
            <a:avLst/>
          </a:prstGeom>
          <a:ln w="12700">
            <a:miter lim="400000"/>
          </a:ln>
        </p:spPr>
      </p:pic>
      <p:pic>
        <p:nvPicPr>
          <p:cNvPr id="660" name="Picture 3" descr="Picture 3"/>
          <p:cNvPicPr>
            <a:picLocks noChangeAspect="1"/>
          </p:cNvPicPr>
          <p:nvPr/>
        </p:nvPicPr>
        <p:blipFill>
          <a:blip r:embed="rId7">
            <a:extLst/>
          </a:blip>
          <a:stretch>
            <a:fillRect/>
          </a:stretch>
        </p:blipFill>
        <p:spPr>
          <a:xfrm>
            <a:off x="6539138" y="4116975"/>
            <a:ext cx="2503036" cy="2503036"/>
          </a:xfrm>
          <a:prstGeom prst="rect">
            <a:avLst/>
          </a:prstGeom>
          <a:ln w="12700">
            <a:miter lim="400000"/>
          </a:ln>
        </p:spPr>
      </p:pic>
      <p:sp>
        <p:nvSpPr>
          <p:cNvPr id="661" name="Text Box 6"/>
          <p:cNvSpPr txBox="1"/>
          <p:nvPr/>
        </p:nvSpPr>
        <p:spPr>
          <a:xfrm>
            <a:off x="3455988" y="1155699"/>
            <a:ext cx="8669337"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solidFill>
                  <a:srgbClr val="FF9300"/>
                </a:solidFill>
                <a:latin typeface="+mj-lt"/>
                <a:ea typeface="+mj-ea"/>
                <a:cs typeface="+mj-cs"/>
                <a:sym typeface="Raleway Regular"/>
              </a:defRPr>
            </a:lvl1pPr>
          </a:lstStyle>
          <a:p>
            <a:pPr/>
            <a:r>
              <a:t>01</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3" name="Picture 1" descr="Picture 1"/>
          <p:cNvPicPr>
            <a:picLocks noChangeAspect="1"/>
          </p:cNvPicPr>
          <p:nvPr/>
        </p:nvPicPr>
        <p:blipFill>
          <a:blip r:embed="rId2">
            <a:extLst/>
          </a:blip>
          <a:srcRect l="0" t="46" r="0" b="43"/>
          <a:stretch>
            <a:fillRect/>
          </a:stretch>
        </p:blipFill>
        <p:spPr>
          <a:xfrm>
            <a:off x="-22225" y="-12702"/>
            <a:ext cx="24428450" cy="13741405"/>
          </a:xfrm>
          <a:prstGeom prst="rect">
            <a:avLst/>
          </a:prstGeom>
          <a:ln w="12700">
            <a:miter lim="400000"/>
          </a:ln>
        </p:spPr>
      </p:pic>
      <p:sp>
        <p:nvSpPr>
          <p:cNvPr id="664" name="Text Box 2"/>
          <p:cNvSpPr txBox="1"/>
          <p:nvPr/>
        </p:nvSpPr>
        <p:spPr>
          <a:xfrm>
            <a:off x="2873189" y="3505200"/>
            <a:ext cx="18637623" cy="6705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spcBef>
                <a:spcPts val="600"/>
              </a:spcBef>
              <a:defRPr sz="8800">
                <a:solidFill>
                  <a:srgbClr val="FFFFFF"/>
                </a:solidFill>
                <a:latin typeface="Raleway Light"/>
                <a:ea typeface="Raleway Light"/>
                <a:cs typeface="Raleway Light"/>
                <a:sym typeface="Raleway Light"/>
              </a:defRPr>
            </a:pPr>
            <a:r>
              <a:t>Islamic banks help consumers adopt better financial habits by </a:t>
            </a:r>
            <a:r>
              <a:rPr>
                <a:solidFill>
                  <a:srgbClr val="E4933E"/>
                </a:solidFill>
                <a:latin typeface="Raleway Bold"/>
                <a:ea typeface="Raleway Bold"/>
                <a:cs typeface="Raleway Bold"/>
                <a:sym typeface="Raleway Bold"/>
              </a:rPr>
              <a:t>personalizing their digital experiences </a:t>
            </a:r>
            <a:r>
              <a:t>and giving users valuable insights into their finances. </a:t>
            </a:r>
          </a:p>
        </p:txBody>
      </p:sp>
      <p:sp>
        <p:nvSpPr>
          <p:cNvPr id="665" name="Source: https://www.visualcapitalist.com/banking-unbanked-emerging-markets/"/>
          <p:cNvSpPr txBox="1"/>
          <p:nvPr/>
        </p:nvSpPr>
        <p:spPr>
          <a:xfrm>
            <a:off x="18568888" y="12961093"/>
            <a:ext cx="5431850" cy="3200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500">
                <a:solidFill>
                  <a:srgbClr val="FFFFFF"/>
                </a:solidFill>
                <a:latin typeface="Raleway Light"/>
                <a:ea typeface="Raleway Light"/>
                <a:cs typeface="Raleway Light"/>
                <a:sym typeface="Raleway Light"/>
              </a:defRPr>
            </a:lvl1pPr>
          </a:lstStyle>
          <a:p>
            <a:pPr/>
            <a:r>
              <a:t>Source: https://www.fintica.com/fintech-for-islamic-banking/</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8F8F8F"/>
      </a:accent3>
      <a:accent4>
        <a:srgbClr val="707070"/>
      </a:accent4>
      <a:accent5>
        <a:srgbClr val="AACEFF"/>
      </a:accent5>
      <a:accent6>
        <a:srgbClr val="13D1BB"/>
      </a:accent6>
      <a:hlink>
        <a:srgbClr val="0000FF"/>
      </a:hlink>
      <a:folHlink>
        <a:srgbClr val="FF00FF"/>
      </a:folHlink>
    </a:clrScheme>
    <a:fontScheme name="White">
      <a:majorFont>
        <a:latin typeface="Raleway Regular"/>
        <a:ea typeface="Raleway Regular"/>
        <a:cs typeface="Raleway Regular"/>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upright="0">
        <a:spAutoFit/>
      </a:bodyPr>
      <a:lstStyle>
        <a:defPPr marL="0" marR="0" indent="0" algn="l"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8F8F8F"/>
      </a:accent3>
      <a:accent4>
        <a:srgbClr val="707070"/>
      </a:accent4>
      <a:accent5>
        <a:srgbClr val="AACEFF"/>
      </a:accent5>
      <a:accent6>
        <a:srgbClr val="13D1BB"/>
      </a:accent6>
      <a:hlink>
        <a:srgbClr val="0000FF"/>
      </a:hlink>
      <a:folHlink>
        <a:srgbClr val="FF00FF"/>
      </a:folHlink>
    </a:clrScheme>
    <a:fontScheme name="White">
      <a:majorFont>
        <a:latin typeface="Raleway Regular"/>
        <a:ea typeface="Raleway Regular"/>
        <a:cs typeface="Raleway Regular"/>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upright="0">
        <a:spAutoFit/>
      </a:bodyPr>
      <a:lstStyle>
        <a:defPPr marL="0" marR="0" indent="0" algn="l"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